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5143500" cx="9144000"/>
  <p:notesSz cx="6858000" cy="9144000"/>
  <p:embeddedFontLst>
    <p:embeddedFont>
      <p:font typeface="Roboto"/>
      <p:regular r:id="rId27"/>
      <p:bold r:id="rId28"/>
      <p:italic r:id="rId29"/>
      <p:boldItalic r:id="rId30"/>
    </p:embeddedFont>
    <p:embeddedFont>
      <p:font typeface="Merriweather"/>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erriweather-regular.fntdata"/><Relationship Id="rId30" Type="http://schemas.openxmlformats.org/officeDocument/2006/relationships/font" Target="fonts/Roboto-boldItalic.fntdata"/><Relationship Id="rId11" Type="http://schemas.openxmlformats.org/officeDocument/2006/relationships/slide" Target="slides/slide6.xml"/><Relationship Id="rId33" Type="http://schemas.openxmlformats.org/officeDocument/2006/relationships/font" Target="fonts/Merriweather-italic.fntdata"/><Relationship Id="rId10" Type="http://schemas.openxmlformats.org/officeDocument/2006/relationships/slide" Target="slides/slide5.xml"/><Relationship Id="rId32" Type="http://schemas.openxmlformats.org/officeDocument/2006/relationships/font" Target="fonts/Merriweather-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Merriweather-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46d601807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46d601807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three threats were selected because they were presented to me by my professor multiple times throughout my capstone project. I will expand upon these topics in the subsequent slides providing details on identification, industry definitions, and defense agency actions. Let’s get started with Nation-State Attacks.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46d601807e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46d601807e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1B1C1D"/>
              </a:buClr>
              <a:buSzPts val="1200"/>
              <a:buChar char="●"/>
            </a:pPr>
            <a:r>
              <a:rPr lang="en" sz="1200">
                <a:solidFill>
                  <a:srgbClr val="1B1C1D"/>
                </a:solidFill>
              </a:rPr>
              <a:t>CISA: As the nation's cyber defense agency, CISA coordinates national efforts to understand, manage, and reduce risks from nation-state attacks. </a:t>
            </a:r>
            <a:endParaRPr sz="1200">
              <a:solidFill>
                <a:srgbClr val="1B1C1D"/>
              </a:solidFill>
            </a:endParaRPr>
          </a:p>
          <a:p>
            <a:pPr indent="-298450" lvl="1" marL="914400" rtl="0" algn="l">
              <a:lnSpc>
                <a:spcPct val="115000"/>
              </a:lnSpc>
              <a:spcBef>
                <a:spcPts val="0"/>
              </a:spcBef>
              <a:spcAft>
                <a:spcPts val="0"/>
              </a:spcAft>
              <a:buSzPts val="1100"/>
              <a:buChar char="○"/>
            </a:pPr>
            <a:r>
              <a:rPr lang="en" sz="1200">
                <a:solidFill>
                  <a:srgbClr val="1B1C1D"/>
                </a:solidFill>
              </a:rPr>
              <a:t>They provide guidance, resources, and tools to enhance online security, urging organizations to adopt a heightened security posture.</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CISA also collaborates with other agencies and international partners to issue advisories and proactively improve cyber resilience.</a:t>
            </a:r>
            <a:endParaRPr sz="1200">
              <a:solidFill>
                <a:srgbClr val="1B1C1D"/>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346d601807e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46d601807e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1B1C1D"/>
              </a:buClr>
              <a:buSzPts val="1200"/>
              <a:buChar char="●"/>
            </a:pPr>
            <a:r>
              <a:rPr lang="en" sz="1200">
                <a:solidFill>
                  <a:srgbClr val="1B1C1D"/>
                </a:solidFill>
              </a:rPr>
              <a:t>The FBI investigates ransomware attacks and works to prevent and disrupt cyberattacks.</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NSA: The NSA works with CISA and the FBI to release advisories and guidance on ransomware trends.</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Joint Efforts: CISA, FBI, NSA, and the Multi-State Information Sharing and Analysis Center (MS-ISAC) have published the #StopRansomware Guide, which provides best practices to reduce the risk of ransomware incidents.</a:t>
            </a:r>
            <a:endParaRPr sz="1200">
              <a:solidFill>
                <a:srgbClr val="1B1C1D"/>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46d601807e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346d601807e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31394D"/>
              </a:buClr>
              <a:buSzPts val="1400"/>
              <a:buFont typeface="Times New Roman"/>
              <a:buChar char="●"/>
            </a:pPr>
            <a:r>
              <a:rPr lang="en" sz="1400">
                <a:solidFill>
                  <a:srgbClr val="31394D"/>
                </a:solidFill>
                <a:latin typeface="Times New Roman"/>
                <a:ea typeface="Times New Roman"/>
                <a:cs typeface="Times New Roman"/>
                <a:sym typeface="Times New Roman"/>
              </a:rPr>
              <a:t>The NSA is actively addressing supply chain security vulnerabilities, issuing guidance and recommendations to mitigate risks, including the use of Software Bill of Materials (SBOM) and promoting a Zero Trust security model (7).</a:t>
            </a:r>
            <a:endParaRPr sz="1400">
              <a:solidFill>
                <a:srgbClr val="31394D"/>
              </a:solidFill>
              <a:latin typeface="Times New Roman"/>
              <a:ea typeface="Times New Roman"/>
              <a:cs typeface="Times New Roman"/>
              <a:sym typeface="Times New Roman"/>
            </a:endParaRPr>
          </a:p>
          <a:p>
            <a:pPr indent="-317500" lvl="0" marL="457200" rtl="0" algn="l">
              <a:lnSpc>
                <a:spcPct val="115000"/>
              </a:lnSpc>
              <a:spcBef>
                <a:spcPts val="0"/>
              </a:spcBef>
              <a:spcAft>
                <a:spcPts val="0"/>
              </a:spcAft>
              <a:buClr>
                <a:srgbClr val="1B1C1D"/>
              </a:buClr>
              <a:buSzPts val="1400"/>
              <a:buFont typeface="Times New Roman"/>
              <a:buChar char="●"/>
            </a:pPr>
            <a:r>
              <a:rPr lang="en" sz="1400">
                <a:solidFill>
                  <a:srgbClr val="1B1C1D"/>
                </a:solidFill>
                <a:latin typeface="Times New Roman"/>
                <a:ea typeface="Times New Roman"/>
                <a:cs typeface="Times New Roman"/>
                <a:sym typeface="Times New Roman"/>
              </a:rPr>
              <a:t>Joint Efforts: CISA, NSA, and FBI work together to publish guides and advisories for protecting communications infrastructure and mitigating supply chain threats.</a:t>
            </a:r>
            <a:endParaRPr sz="1400">
              <a:solidFill>
                <a:srgbClr val="1B1C1D"/>
              </a:solidFill>
              <a:latin typeface="Times New Roman"/>
              <a:ea typeface="Times New Roman"/>
              <a:cs typeface="Times New Roman"/>
              <a:sym typeface="Times New Roman"/>
            </a:endParaRPr>
          </a:p>
          <a:p>
            <a:pPr indent="0" lvl="0" marL="0" rtl="0" algn="l">
              <a:lnSpc>
                <a:spcPct val="115000"/>
              </a:lnSpc>
              <a:spcBef>
                <a:spcPts val="1800"/>
              </a:spcBef>
              <a:spcAft>
                <a:spcPts val="1800"/>
              </a:spcAft>
              <a:buNone/>
            </a:pPr>
            <a:r>
              <a:rPr lang="en" sz="1400">
                <a:solidFill>
                  <a:srgbClr val="1B1C1D"/>
                </a:solidFill>
                <a:latin typeface="Times New Roman"/>
                <a:ea typeface="Times New Roman"/>
                <a:cs typeface="Times New Roman"/>
                <a:sym typeface="Times New Roman"/>
              </a:rPr>
              <a:t>In conclusion the previous slides represent the most important threat the national security of the United States. We discussed what they were, provided some industry definitions from experts as well as discussed what the defense agencies are doing to protect the critical assets of the US. Next we will expand on defensive strategies to enhance the subject matter.</a:t>
            </a:r>
            <a:endParaRPr sz="1400">
              <a:solidFill>
                <a:srgbClr val="1B1C1D"/>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46d601807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46d601807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rgbClr val="1B1C1D"/>
                </a:solidFill>
              </a:rPr>
              <a:t>These four strategies are not mutually exclusive and are often employed in a coordinated and layered approach to defend against the evolving cyber threat landscape. The defense agencies work together, each contributing their unique expertise and capabilities, to ensure a comprehensive national cyber defense.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346d601807e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346d601807e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1B1C1D"/>
              </a:buClr>
              <a:buSzPts val="1200"/>
              <a:buChar char="●"/>
            </a:pPr>
            <a:r>
              <a:rPr lang="en" sz="1200">
                <a:solidFill>
                  <a:srgbClr val="1B1C1D"/>
                </a:solidFill>
              </a:rPr>
              <a:t>Key Principles: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Assume Breach: The network is always considered to be breached.</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Explicit Verification: Every user, device, and application must be authenticated and authorized.</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Least Privilege Access: Users and applications are granted only the minimum access needed to perform their tasks.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Microsegmentation: Dividing the network into smaller, isolated zones to limit the "blast radius" of a potential breach.</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Continuous Monitoring: Ongoing monitoring and validation of security posture.</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Defense Agency Roles &amp; Responsibilities: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CISA: Plays a significant role in promoting the adoption of Zero Trust architectures across federal agencies and critical infrastructure. CISA provides guidance, frameworks, and resources to help organizations implement Zero Trust principles. They also lead the Federal Zero Trust Strategy.</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NSA: Provides technical expertise and guidance on implementing Zero Trust for National Security Systems (NSS) and the Defense Industrial Base (DIB). They offer insights into secure configurations and best practices for identity management, network segmentation, and data protection within a Zero Trust framework.</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FBI: While not directly responsible for implementing Zero Trust, the FBI benefits from its adoption by other agencies and organizations. A Zero Trust environment can limit the lateral movement of attackers, potentially hindering cybercriminal and nation-state activities that the FBI investigates.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USCYBERCOM: Implements Zero Trust principles within the Department of Defense Information Network (DoDIN) to enhance its security posture. They develop and enforce policies that align with Zero Trust to protect military networks and data.</a:t>
            </a:r>
            <a:endParaRPr sz="1200">
              <a:solidFill>
                <a:srgbClr val="1B1C1D"/>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346d601807e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346d601807e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1B1C1D"/>
              </a:buClr>
              <a:buSzPts val="1200"/>
              <a:buChar char="●"/>
            </a:pPr>
            <a:r>
              <a:rPr lang="en" sz="1200">
                <a:solidFill>
                  <a:srgbClr val="1B1C1D"/>
                </a:solidFill>
              </a:rPr>
              <a:t>Key Aspects: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Information Sharing: Sharing threat intelligence, vulnerabilities, and best practices.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Joint Exercises and Planning: Conducting collaborative exercises to test incident response plans and improve coordination.</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Technical Assistance: Government agencies providing expertise and resources to private sector entities, especially critical infrastructure operators.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Policy Development: Collaborating on the development of cybersecurity policies and standards.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Research and Development: Jointly pursuing research and development in cybersecurity technologies and strategies.</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Defense Agency Roles &amp; Responsibilities: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CISA: Is the primary federal agency for fostering and coordinating public-private partnerships in cybersecurity. CISA operates numerous programs and initiatives to facilitate information sharing through Information Sharing and Analysis Centers (ISACs) and other mechanisms. They work closely with critical infrastructure sectors to build resilience.</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NSA: Collaborates with industry through its Cybersecurity Collaboration Center to share threat intelligence and develop security solutions. They also engage in partnerships to improve the security of the Defense Industrial Base.</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FBI: Works with private sector companies, especially those that are victims of cybercrime, to investigate incidents, gather evidence, and share threat information. They participate in joint task forces with industry to combat cyber threats.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USCYBERCOM: Engages with private sector partners, particularly in the defense industrial base, to share threat information and improve the security of critical supply chains.</a:t>
            </a:r>
            <a:endParaRPr sz="1200">
              <a:solidFill>
                <a:srgbClr val="1B1C1D"/>
              </a:solidFill>
            </a:endParaRPr>
          </a:p>
          <a:p>
            <a:pPr indent="0" lvl="0" marL="0" rtl="0" algn="l">
              <a:spcBef>
                <a:spcPts val="300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346d601807e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346d601807e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1B1C1D"/>
              </a:buClr>
              <a:buSzPts val="1200"/>
              <a:buChar char="●"/>
            </a:pPr>
            <a:r>
              <a:rPr lang="en" sz="1200">
                <a:solidFill>
                  <a:srgbClr val="1B1C1D"/>
                </a:solidFill>
              </a:rPr>
              <a:t>AI-based threat detection utilizes artificial intelligence and machine learning algorithms to analyze large volumes of data (network traffic, logs, user behavior, etc.) to identify anomalies and patterns that may indicate cyber threats. This approach can detect both known and novel threats, including zero-day exploits, with greater speed and accuracy than traditional rule-based systems.</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Key Capabilities: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Anomaly Detection: Identifying deviations from normal behavior that could indicate malicious activity.</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Behavioral Analysis: Profiling user and system behavior to detect suspicious changes.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Machine Learning: Training algorithms on historical data to recognize patterns associated with attacks.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Natural Language Processing (NLP): Analyzing text-based data like emails and security reports to identify threats.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Predictive Analysis: Using AI to forecast potential future attacks based on current trends and vulnerabilities.</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Defense Agency Roles &amp; Responsibilities: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CISA: Promotes the use of AI-driven security tools and shares information about AI-related threats and vulnerabilities. They also work with industry to understand and mitigate risks associated with the use of AI in cyberattacks.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NSA: Leverages AI and machine learning for analyzing vast amounts of signals intelligence data to identify and understand sophisticated cyber threats. They also develop AI-powered tools for defending national security systems.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FBI: Uses AI to analyze digital evidence and identify patterns in cybercriminal activity, aiding in investigations and attribution.</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USCYBERCOM: Employs AI for enhancing situational awareness on military networks, detecting sophisticated attacks, and potentially for automating certain defensive responses.</a:t>
            </a:r>
            <a:endParaRPr sz="1200">
              <a:solidFill>
                <a:srgbClr val="1B1C1D"/>
              </a:solidFill>
            </a:endParaRPr>
          </a:p>
          <a:p>
            <a:pPr indent="0" lvl="0" marL="0" rtl="0" algn="l">
              <a:spcBef>
                <a:spcPts val="300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46d601807e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46d601807e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rgbClr val="1B1C1D"/>
              </a:buClr>
              <a:buSzPts val="1200"/>
              <a:buChar char="●"/>
            </a:pPr>
            <a:r>
              <a:rPr lang="en" sz="1200">
                <a:solidFill>
                  <a:srgbClr val="1B1C1D"/>
                </a:solidFill>
              </a:rPr>
              <a:t>Offensive Cyber Operations (OCO) involve using cyber capabilities to manipulate, deny, disrupt, degrade, or destroy adversary computer systems, networks, or information. These operations are typically conducted by military and intelligence agencies to achieve national security objectives.</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Key Characteristics: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Proactive Defense: OCO can be used to disrupt imminent attacks or degrade an adversary's cyber capabilities before they can be used.</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Deterrence: The capability to conduct OCO can deter adversaries from launching cyberattacks against the U.S.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Intelligence Gathering: OCO can be used to gain access to adversary networks for intelligence collection.</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Support to Military Operations: OCO can support conventional military operations by disrupting enemy communications or targeting their infrastructure.</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Defense Agency Roles &amp; Responsibilities: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USCYBERCOM: Is the primary agency responsible for conducting offensive cyber operations on behalf of the U.S. military. These operations are conducted under strict legal and policy frameworks and are aimed at supporting national security objectives.</a:t>
            </a:r>
            <a:endParaRPr sz="1200" u="sng">
              <a:solidFill>
                <a:srgbClr val="0B57D0"/>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NSA: Provides critical intelligence, technical expertise, and tools to support USCYBERCOM's offensive operations. The close relationship between the NSA and USCYBERCOM is crucial for the planning and execution of these operations.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FBI: While not directly conducting offensive operations in the same way as USCYBERCOM, the FBI may conduct certain types of "active defense" measures or "hunt forward" operations within legal frameworks to disrupt criminal cyber activity. They also gather intelligence that can inform potential offensive operations.</a:t>
            </a:r>
            <a:endParaRPr sz="1200">
              <a:solidFill>
                <a:srgbClr val="1B1C1D"/>
              </a:solidFill>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CISA: Does not have a direct role in conducting offensive cyber operations. Their focus is on defensive measures and protecting civilian infrastructure. However, information gathered by CISA about adversary tactics and techniques can inform the broader understanding of threats that might be targeted by offensive operations.</a:t>
            </a:r>
            <a:endParaRPr sz="1200">
              <a:solidFill>
                <a:srgbClr val="1B1C1D"/>
              </a:solidFill>
            </a:endParaRPr>
          </a:p>
          <a:p>
            <a:pPr indent="0" lvl="0" marL="0" rtl="0" algn="l">
              <a:lnSpc>
                <a:spcPct val="115000"/>
              </a:lnSpc>
              <a:spcBef>
                <a:spcPts val="3000"/>
              </a:spcBef>
              <a:spcAft>
                <a:spcPts val="3000"/>
              </a:spcAft>
              <a:buNone/>
            </a:pPr>
            <a:r>
              <a:rPr lang="en" sz="1200">
                <a:solidFill>
                  <a:srgbClr val="1B1C1D"/>
                </a:solidFill>
              </a:rPr>
              <a:t>In the next slide i’ve provided a model to demonstrate the defensive strategy as a cohesive function.</a:t>
            </a:r>
            <a:endParaRPr sz="1200">
              <a:solidFill>
                <a:srgbClr val="1B1C1D"/>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46dbe51b7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46dbe51b7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1B1C1D"/>
                </a:solidFill>
              </a:rPr>
              <a:t>Key Takeaways from the Model:</a:t>
            </a:r>
            <a:endParaRPr sz="1200">
              <a:solidFill>
                <a:srgbClr val="1B1C1D"/>
              </a:solidFill>
            </a:endParaRPr>
          </a:p>
          <a:p>
            <a:pPr indent="-304800" lvl="0" marL="457200" rtl="0" algn="l">
              <a:lnSpc>
                <a:spcPct val="115000"/>
              </a:lnSpc>
              <a:spcBef>
                <a:spcPts val="600"/>
              </a:spcBef>
              <a:spcAft>
                <a:spcPts val="0"/>
              </a:spcAft>
              <a:buClr>
                <a:srgbClr val="1B1C1D"/>
              </a:buClr>
              <a:buSzPts val="1200"/>
              <a:buChar char="●"/>
            </a:pPr>
            <a:r>
              <a:rPr lang="en" sz="1200">
                <a:solidFill>
                  <a:srgbClr val="1B1C1D"/>
                </a:solidFill>
              </a:rPr>
              <a:t>Collaboration is Paramount: Effective U.S. cyber defense relies heavily on the coordinated efforts of CISA, NSA, FBI, and USCYBERCOM, along with strong partnerships with the private sector.</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Layered Approach: A combination of proactive defensive strategies and reactive response mechanisms is necessary to address the complex threat landscape.</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CISA's Central Role: CISA plays a crucial coordinating role, especially in the civilian and critical infrastructure domains.</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NSA's Technical Expertise: The NSA provides unique technical expertise and intelligence capabilities.</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FBI's Law Enforcement Focus: The FBI is central to investigating and prosecuting cybercrime.</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USCYBERCOM's Military Focus: USCYBERCOM is responsible for defending military networks and conducting offensive operations.</a:t>
            </a:r>
            <a:endParaRPr sz="1200">
              <a:solidFill>
                <a:srgbClr val="1B1C1D"/>
              </a:solidFill>
            </a:endParaRPr>
          </a:p>
          <a:p>
            <a:pPr indent="0" lvl="0" marL="0" rtl="0" algn="l">
              <a:lnSpc>
                <a:spcPct val="115000"/>
              </a:lnSpc>
              <a:spcBef>
                <a:spcPts val="1800"/>
              </a:spcBef>
              <a:spcAft>
                <a:spcPts val="0"/>
              </a:spcAft>
              <a:buNone/>
            </a:pPr>
            <a:r>
              <a:rPr lang="en" sz="1200">
                <a:solidFill>
                  <a:srgbClr val="1B1C1D"/>
                </a:solidFill>
              </a:rPr>
              <a:t>Let’s summarize </a:t>
            </a:r>
            <a:r>
              <a:rPr lang="en" sz="1200">
                <a:solidFill>
                  <a:srgbClr val="1B1C1D"/>
                </a:solidFill>
              </a:rPr>
              <a:t>this presentation and prepare to close out.</a:t>
            </a:r>
            <a:endParaRPr sz="1200">
              <a:solidFill>
                <a:srgbClr val="1B1C1D"/>
              </a:solidFill>
            </a:endParaRPr>
          </a:p>
          <a:p>
            <a:pPr indent="0" lvl="0" marL="0" rtl="0" algn="l">
              <a:spcBef>
                <a:spcPts val="180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46d60180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46d60180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My </a:t>
            </a:r>
            <a:r>
              <a:rPr lang="en" sz="1200">
                <a:solidFill>
                  <a:schemeClr val="dk1"/>
                </a:solidFill>
                <a:latin typeface="Times New Roman"/>
                <a:ea typeface="Times New Roman"/>
                <a:cs typeface="Times New Roman"/>
                <a:sym typeface="Times New Roman"/>
              </a:rPr>
              <a:t>capstone paper represents the culmination of my senior seminar research, delving into the complex and ever-evolving landscape of United States cyber defense.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This work examines pivotal moments in cyber warfare, from the groundbreaking development of Stuxnet to the disruptive attacks on critical infrastructure, highlighting the critical role of public-private partnerships in shaping a resilient cyber future.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It explores the United States' cyber defense capabilities through a multi-faceted analysis of historical and contemporary cyber warfare actions and strategic responses.</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sz="1200">
                <a:solidFill>
                  <a:schemeClr val="dk1"/>
                </a:solidFill>
                <a:latin typeface="Times New Roman"/>
                <a:ea typeface="Times New Roman"/>
                <a:cs typeface="Times New Roman"/>
                <a:sym typeface="Times New Roman"/>
              </a:rPr>
              <a:t>In the next slide I will discuss the framework encapsulating Critical Infrastructure Security and Resilience, Legislation, Acts, and Presidential Actions, and Federal Plans, Strategies, and Guidance.</a:t>
            </a: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46d601807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46d601807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Clr>
                <a:schemeClr val="dk1"/>
              </a:buClr>
              <a:buSzPts val="1100"/>
              <a:buFont typeface="Arial"/>
              <a:buNone/>
            </a:pPr>
            <a:r>
              <a:rPr lang="en" sz="1200">
                <a:solidFill>
                  <a:srgbClr val="1B1C1D"/>
                </a:solidFill>
              </a:rPr>
              <a:t>These four strategies are not mutually exclusive and are often employed in a coordinated and layered approach to defend against the evolving cyber threat landscape. The defense agencies work together, each contributing their unique expertise and capabilities, to ensure a comprehensive national cyber defense.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46d601807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46d601807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6d60180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46d60180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t>
            </a:r>
            <a:r>
              <a:rPr lang="en"/>
              <a:t>framework</a:t>
            </a:r>
            <a:r>
              <a:rPr lang="en"/>
              <a:t> was designed by me to reduce the large scope of what these topics cover. In the next slide we will review the U.S. Cyber Defense Apparatus for Protecting Critical Infrastructure derived from my capstone.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346dbe51b7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346dbe51b7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b="1" lang="en">
                <a:solidFill>
                  <a:schemeClr val="dk1"/>
                </a:solidFill>
              </a:rPr>
              <a:t>CISR (Critical Infrastructure Security and Resilience):</a:t>
            </a:r>
            <a:r>
              <a:rPr lang="en">
                <a:solidFill>
                  <a:schemeClr val="dk1"/>
                </a:solidFill>
              </a:rPr>
              <a:t> Defines the scope of what needs to be protected (critical infrastructure), emphasizes both security (preventing attacks) and resilience (recovering from them), and provides a modern understanding that includes cyber threats alongside physical ones. It also establishes focus areas like risk-informed decision-making and public-private cooperation.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Legislation, Acts, and Presidential Actions:</a:t>
            </a:r>
            <a:r>
              <a:rPr lang="en">
                <a:solidFill>
                  <a:schemeClr val="dk1"/>
                </a:solidFill>
              </a:rPr>
              <a:t> Provide the legal authority, mandates, and structures necessary to implement and maintain CISR. They formalize the roles and responsibilities of government agencies and, importantly, establish the framework for public-private partnerships. These legal instruments demonstrate the government's commitment and provide the basis for funding and action.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Federal Plans, Strategies, and Guidance:</a:t>
            </a:r>
            <a:r>
              <a:rPr lang="en">
                <a:solidFill>
                  <a:schemeClr val="dk1"/>
                </a:solidFill>
              </a:rPr>
              <a:t> Outline the specific strategies, objectives, and operational frameworks for achieving CISR. Documents like the National Infrastructure Protection Plan (NIPP) provide guidance on risk management, information sharing, and partnership structures. These plans translate the high-level goals set by legislation into actionable steps.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In essence, these three components work together to:</a:t>
            </a:r>
            <a:endParaRPr b="1">
              <a:solidFill>
                <a:schemeClr val="dk1"/>
              </a:solidFill>
            </a:endParaRPr>
          </a:p>
          <a:p>
            <a:pPr indent="-298450" lvl="0" marL="457200" rtl="0" algn="l">
              <a:lnSpc>
                <a:spcPct val="115000"/>
              </a:lnSpc>
              <a:spcBef>
                <a:spcPts val="1200"/>
              </a:spcBef>
              <a:spcAft>
                <a:spcPts val="0"/>
              </a:spcAft>
              <a:buClr>
                <a:schemeClr val="dk1"/>
              </a:buClr>
              <a:buSzPts val="1100"/>
              <a:buChar char="●"/>
            </a:pPr>
            <a:r>
              <a:rPr b="1" lang="en">
                <a:solidFill>
                  <a:schemeClr val="dk1"/>
                </a:solidFill>
              </a:rPr>
              <a:t>Define the problem:</a:t>
            </a:r>
            <a:r>
              <a:rPr lang="en">
                <a:solidFill>
                  <a:schemeClr val="dk1"/>
                </a:solidFill>
              </a:rPr>
              <a:t> Identifying critical infrastructure and the evolving threats (CISR).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Establish the rules and responsibilities:</a:t>
            </a:r>
            <a:r>
              <a:rPr lang="en">
                <a:solidFill>
                  <a:schemeClr val="dk1"/>
                </a:solidFill>
              </a:rPr>
              <a:t> Creating the legal framework for action (Legislation).</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b="1" lang="en">
                <a:solidFill>
                  <a:schemeClr val="dk1"/>
                </a:solidFill>
              </a:rPr>
              <a:t>Provide the roadmap for action:</a:t>
            </a:r>
            <a:r>
              <a:rPr lang="en">
                <a:solidFill>
                  <a:schemeClr val="dk1"/>
                </a:solidFill>
              </a:rPr>
              <a:t> Outlining the strategies and operational plans (Federal Plans).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This information establishes the foundation which will be built upon discussing the more recent threats facing the U.S. We will begin with identifying the US Cyber Defense agencies. </a:t>
            </a:r>
            <a:endParaRPr>
              <a:solidFill>
                <a:schemeClr val="dk1"/>
              </a:solidFill>
            </a:endParaRPr>
          </a:p>
          <a:p>
            <a:pPr indent="0" lvl="0" marL="0" rtl="0" algn="l">
              <a:spcBef>
                <a:spcPts val="120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6d601807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46d601807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300">
                <a:solidFill>
                  <a:srgbClr val="666666"/>
                </a:solidFill>
                <a:latin typeface="Roboto"/>
                <a:ea typeface="Roboto"/>
                <a:cs typeface="Roboto"/>
                <a:sym typeface="Roboto"/>
              </a:rPr>
              <a:t>These four agencies form a critical interconnected infrastructure within the U.S. Cyber Defense Apparatus. I will expand upon each agency in the subsequent slides providing details such as identification, roles, responsibilities, functions, and collaborations.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46d601807e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46d601807e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rgbClr val="1B1C1D"/>
              </a:buClr>
              <a:buSzPts val="1200"/>
              <a:buChar char="○"/>
            </a:pPr>
            <a:r>
              <a:rPr lang="en" sz="1200">
                <a:solidFill>
                  <a:srgbClr val="1B1C1D"/>
                </a:solidFill>
              </a:rPr>
              <a:t>National Coordinator: CISA coordinates national efforts to understand, manage, and reduce risks to cyber and physical infrastructure.</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Operational Lead for Federal Cybersecurity: CISA is responsible for protecting federal civilian networks.</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Critical Infrastructure Security and Resilience: CISA works with sector-specific agencies to enhance the security and resilience of critical infrastructure.</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Information Sharing and Analysis: CISA serves as a central hub for sharing cyber threat information and best practices.</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Technical Assistance and Capacity Building: CISA provides tools, resources, and training to improve cybersecurity capabilities across the nation.</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Real-world example: In response to the SolarWinds supply chain attack, CISA played a central coordinating role, working with the FBI and NSA to understand the scope of the breach, disseminate information, and provide guidance to affected organizations. CISA also collaborated with USCYBERCOM on understanding the nation-state actor involved and potential further threats.</a:t>
            </a:r>
            <a:endParaRPr sz="1200">
              <a:solidFill>
                <a:srgbClr val="1B1C1D"/>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46d601807e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46d601807e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rgbClr val="1B1C1D"/>
              </a:buClr>
              <a:buSzPts val="1200"/>
              <a:buChar char="○"/>
            </a:pPr>
            <a:r>
              <a:rPr lang="en" sz="1200">
                <a:solidFill>
                  <a:srgbClr val="1B1C1D"/>
                </a:solidFill>
              </a:rPr>
              <a:t>Signals Intelligence: The NSA collects and analyzes foreign communications to provide intelligence for national security decision-makers.</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Cybersecurity for National Security Systems: The NSA is responsible for securing U.S. national security systems, including those of the Department of Defense and intelligence agencies.</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Cryptographic Expertise: The NSA is the U.S. government's leading authority on cryptography.</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Advanced Cyber Capabilities: The NSA develops advanced tools and techniques for both offensive and defensive cyber operations.</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Real-world example: The NSA's expertise in analyzing sophisticated malware was crucial in understanding the Stuxnet worm, which targeted Iran's nuclear facilities. This information was likely shared with other agencies to improve understanding of nation-state cyber capabilities and develop defenses.</a:t>
            </a:r>
            <a:endParaRPr sz="1200">
              <a:solidFill>
                <a:srgbClr val="1B1C1D"/>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46d601807e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46d601807e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spcBef>
                <a:spcPts val="0"/>
              </a:spcBef>
              <a:spcAft>
                <a:spcPts val="0"/>
              </a:spcAft>
              <a:buClr>
                <a:srgbClr val="1B1C1D"/>
              </a:buClr>
              <a:buSzPts val="1200"/>
              <a:buChar char="○"/>
            </a:pPr>
            <a:r>
              <a:rPr lang="en" sz="1200">
                <a:solidFill>
                  <a:srgbClr val="1B1C1D"/>
                </a:solidFill>
              </a:rPr>
              <a:t>The FBI investigates a wide range of cybercrimes, including hacking, data breaches, ransomware attacks, and online fraud.</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National Cyber Investigative Joint Task Force (NCIJTF): The FBI leads this task force, which brings together law enforcement, intelligence, and military agencies to coordinate cyber investigations.</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Victim Support: The FBI works with victims of cybercrime to provide assistance and gather information.</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Deterrence: The FBI aims to deter cybercrime through investigations, arrests, and prosecutions.</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Intelligence Gathering: The FBI gathers intelligence on cyber threats to inform law enforcement and national security efforts.</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Real-world example: When the Colonial Pipeline ransomware attack occurred, the FBI played a crucial role in the investigation, identifying the perpetrators and eventually recovering some of the ransom payment. They also worked with CISA to understand the impact on critical infrastructure and coordinate the response.</a:t>
            </a:r>
            <a:endParaRPr sz="1200">
              <a:solidFill>
                <a:srgbClr val="1B1C1D"/>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46d601807e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46d601807e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1" marL="914400" rtl="0" algn="l">
              <a:lnSpc>
                <a:spcPct val="115000"/>
              </a:lnSpc>
              <a:spcBef>
                <a:spcPts val="0"/>
              </a:spcBef>
              <a:spcAft>
                <a:spcPts val="0"/>
              </a:spcAft>
              <a:buClr>
                <a:srgbClr val="1B1C1D"/>
              </a:buClr>
              <a:buSzPts val="1200"/>
              <a:buChar char="○"/>
            </a:pPr>
            <a:r>
              <a:rPr lang="en" sz="1200">
                <a:solidFill>
                  <a:srgbClr val="1B1C1D"/>
                </a:solidFill>
              </a:rPr>
              <a:t>Defense of DoD Information Networks (DoDIN): USCYBERCOM is responsible for securing the DoD's networks and systems.</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Support to Combatant Commanders: USCYBERCOM conducts cyber operations to support the missions of other military commands.</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Offensive Cyber Operations: USCYBERCOM conducts offensive cyber operations to deter adversaries, disrupt their activities, and support national security objectives.</a:t>
            </a:r>
            <a:endParaRPr baseline="30000" sz="2000">
              <a:solidFill>
                <a:srgbClr val="575B5F"/>
              </a:solidFill>
              <a:highlight>
                <a:srgbClr val="FFFFFF"/>
              </a:highlight>
            </a:endParaRPr>
          </a:p>
          <a:p>
            <a:pPr indent="-304800" lvl="1" marL="914400" rtl="0" algn="l">
              <a:lnSpc>
                <a:spcPct val="115000"/>
              </a:lnSpc>
              <a:spcBef>
                <a:spcPts val="0"/>
              </a:spcBef>
              <a:spcAft>
                <a:spcPts val="0"/>
              </a:spcAft>
              <a:buClr>
                <a:srgbClr val="1B1C1D"/>
              </a:buClr>
              <a:buSzPts val="1200"/>
              <a:buChar char="○"/>
            </a:pPr>
            <a:r>
              <a:rPr lang="en" sz="1200">
                <a:solidFill>
                  <a:srgbClr val="1B1C1D"/>
                </a:solidFill>
              </a:rPr>
              <a:t>Developing Cyber Capabilities: USCYBERCOM develops and maintains the cyber weapons and tools used by the U.S. military.</a:t>
            </a:r>
            <a:endParaRPr sz="1200">
              <a:solidFill>
                <a:srgbClr val="1B1C1D"/>
              </a:solidFill>
            </a:endParaRPr>
          </a:p>
          <a:p>
            <a:pPr indent="-304800" lvl="0" marL="457200" rtl="0" algn="l">
              <a:lnSpc>
                <a:spcPct val="115000"/>
              </a:lnSpc>
              <a:spcBef>
                <a:spcPts val="0"/>
              </a:spcBef>
              <a:spcAft>
                <a:spcPts val="0"/>
              </a:spcAft>
              <a:buClr>
                <a:srgbClr val="1B1C1D"/>
              </a:buClr>
              <a:buSzPts val="1200"/>
              <a:buChar char="●"/>
            </a:pPr>
            <a:r>
              <a:rPr lang="en" sz="1200">
                <a:solidFill>
                  <a:srgbClr val="1B1C1D"/>
                </a:solidFill>
              </a:rPr>
              <a:t>Real-world example: USCYBERCOM's "Hunt Forward" operations involve deploying teams to partner nations to help them defend their networks and gain insights into adversary tactics.This proactive approach allows USCYBERCOM to understand threats that could eventually target U.S. infrastructure and share that information with agencies like CISA and the FBI.</a:t>
            </a:r>
            <a:endParaRPr sz="1200">
              <a:solidFill>
                <a:srgbClr val="1B1C1D"/>
              </a:solidFill>
            </a:endParaRPr>
          </a:p>
          <a:p>
            <a:pPr indent="0" lvl="0" marL="0" rtl="0" algn="l">
              <a:lnSpc>
                <a:spcPct val="115000"/>
              </a:lnSpc>
              <a:spcBef>
                <a:spcPts val="1800"/>
              </a:spcBef>
              <a:spcAft>
                <a:spcPts val="0"/>
              </a:spcAft>
              <a:buNone/>
            </a:pPr>
            <a:r>
              <a:rPr lang="en" sz="1200">
                <a:solidFill>
                  <a:srgbClr val="1B1C1D"/>
                </a:solidFill>
              </a:rPr>
              <a:t>In conclusion, while each agency has a distinct mission, their close collaboration, information sharing, and coordinated operations are essential for a robust and effective national cyber defense. This multi-layered approach leverages the unique strengths of each agency to protect the United States from a wide range of cyber threats. So what are these agencies defending against, be a question you are wondering at this point. In the next section we will review the most important threats.</a:t>
            </a:r>
            <a:endParaRPr sz="1200">
              <a:solidFill>
                <a:srgbClr val="1B1C1D"/>
              </a:solidFill>
            </a:endParaRPr>
          </a:p>
          <a:p>
            <a:pPr indent="0" lvl="0" marL="0" rtl="0" algn="l">
              <a:lnSpc>
                <a:spcPct val="115000"/>
              </a:lnSpc>
              <a:spcBef>
                <a:spcPts val="1200"/>
              </a:spcBef>
              <a:spcAft>
                <a:spcPts val="0"/>
              </a:spcAft>
              <a:buNone/>
            </a:pPr>
            <a:r>
              <a:t/>
            </a:r>
            <a:endParaRPr sz="1200">
              <a:solidFill>
                <a:srgbClr val="1B1C1D"/>
              </a:solidFill>
            </a:endParaRPr>
          </a:p>
          <a:p>
            <a:pPr indent="0" lvl="0" marL="0" rtl="0" algn="l">
              <a:spcBef>
                <a:spcPts val="180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med">
        <p14:prism dir="l"/>
      </p:transition>
    </mc:Choice>
    <mc:Fallback>
      <p:transition spd="med">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3.png"/><Relationship Id="rId4" Type="http://schemas.openxmlformats.org/officeDocument/2006/relationships/image" Target="../media/image7.jpg"/><Relationship Id="rId5" Type="http://schemas.openxmlformats.org/officeDocument/2006/relationships/image" Target="../media/image9.jpg"/><Relationship Id="rId6" Type="http://schemas.openxmlformats.org/officeDocument/2006/relationships/image" Target="../media/image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www.fbi.gov/" TargetMode="External"/><Relationship Id="rId4" Type="http://schemas.openxmlformats.org/officeDocument/2006/relationships/hyperlink" Target="https://www.cybercom.mil/" TargetMode="External"/><Relationship Id="rId11" Type="http://schemas.openxmlformats.org/officeDocument/2006/relationships/hyperlink" Target="https://www.crowdstrike.com/en-us/cybersecurity-101/zero-trust-security/" TargetMode="External"/><Relationship Id="rId10" Type="http://schemas.openxmlformats.org/officeDocument/2006/relationships/hyperlink" Target="https://www.nsa.gov/" TargetMode="External"/><Relationship Id="rId12" Type="http://schemas.openxmlformats.org/officeDocument/2006/relationships/image" Target="../media/image13.png"/><Relationship Id="rId9" Type="http://schemas.openxmlformats.org/officeDocument/2006/relationships/hyperlink" Target="https://www.sentinelone.com/why-sentinelone/" TargetMode="External"/><Relationship Id="rId5" Type="http://schemas.openxmlformats.org/officeDocument/2006/relationships/hyperlink" Target="https://www.cisa.gov/topics/cyber-threats-and-advisories/nation-state-cyber-actors" TargetMode="External"/><Relationship Id="rId6" Type="http://schemas.openxmlformats.org/officeDocument/2006/relationships/hyperlink" Target="https://www.fbi.gov/how-we-can-help-you/scams-and-safety/common-frauds-and-scams/ransomware" TargetMode="External"/><Relationship Id="rId7" Type="http://schemas.openxmlformats.org/officeDocument/2006/relationships/hyperlink" Target="https://www.nsa.gov/Press-Room/Press-Releases-Statements/Press-Release-View/Article/3617462/nsa-releases-recommendations-to-mitigate-software-supply-chain-risks/" TargetMode="External"/><Relationship Id="rId8" Type="http://schemas.openxmlformats.org/officeDocument/2006/relationships/hyperlink" Target="https://www.nsa.gov/Press-Room/Press-Releases-Statements/Press-Release-View/Article/3617462/nsa-releases-recommendations-to-mitigate-software-supply-chain-risk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jp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3080"/>
              <a:t>The Viability of the U.S. Cyber Defense against foreign adversaries and Adaptive Cybersecurity through Public-Private Partnership</a:t>
            </a:r>
            <a:endParaRPr sz="3080"/>
          </a:p>
        </p:txBody>
      </p:sp>
      <p:sp>
        <p:nvSpPr>
          <p:cNvPr id="65" name="Google Shape;65;p13"/>
          <p:cNvSpPr txBox="1"/>
          <p:nvPr>
            <p:ph idx="1" type="subTitle"/>
          </p:nvPr>
        </p:nvSpPr>
        <p:spPr>
          <a:xfrm>
            <a:off x="311700" y="2571760"/>
            <a:ext cx="4242600" cy="73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By Wilbert Bean III</a:t>
            </a:r>
            <a:endParaRPr/>
          </a:p>
        </p:txBody>
      </p:sp>
      <p:pic>
        <p:nvPicPr>
          <p:cNvPr id="66" name="Google Shape;66;p13" title="CS36Logo.png"/>
          <p:cNvPicPr preferRelativeResize="0"/>
          <p:nvPr/>
        </p:nvPicPr>
        <p:blipFill>
          <a:blip r:embed="rId3">
            <a:alphaModFix/>
          </a:blip>
          <a:stretch>
            <a:fillRect/>
          </a:stretch>
        </p:blipFill>
        <p:spPr>
          <a:xfrm>
            <a:off x="8192056" y="4599524"/>
            <a:ext cx="951946" cy="5439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Most Important Threats</a:t>
            </a:r>
            <a:endParaRPr/>
          </a:p>
        </p:txBody>
      </p:sp>
      <p:sp>
        <p:nvSpPr>
          <p:cNvPr id="132" name="Google Shape;132;p22"/>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431800" lvl="0" marL="457200" rtl="0" algn="l">
              <a:spcBef>
                <a:spcPts val="0"/>
              </a:spcBef>
              <a:spcAft>
                <a:spcPts val="0"/>
              </a:spcAft>
              <a:buSzPts val="3200"/>
              <a:buChar char="●"/>
            </a:pPr>
            <a:r>
              <a:rPr lang="en" sz="3200"/>
              <a:t>Nation-State Attacks</a:t>
            </a:r>
            <a:endParaRPr sz="3200"/>
          </a:p>
          <a:p>
            <a:pPr indent="-431800" lvl="0" marL="457200" rtl="0" algn="l">
              <a:spcBef>
                <a:spcPts val="0"/>
              </a:spcBef>
              <a:spcAft>
                <a:spcPts val="0"/>
              </a:spcAft>
              <a:buSzPts val="3200"/>
              <a:buChar char="●"/>
            </a:pPr>
            <a:r>
              <a:rPr lang="en" sz="3200"/>
              <a:t>Ransomware</a:t>
            </a:r>
            <a:endParaRPr sz="3200"/>
          </a:p>
          <a:p>
            <a:pPr indent="-431800" lvl="0" marL="457200" rtl="0" algn="l">
              <a:spcBef>
                <a:spcPts val="0"/>
              </a:spcBef>
              <a:spcAft>
                <a:spcPts val="0"/>
              </a:spcAft>
              <a:buSzPts val="3200"/>
              <a:buChar char="●"/>
            </a:pPr>
            <a:r>
              <a:rPr lang="en" sz="3200"/>
              <a:t>Supply Chain Intrusions</a:t>
            </a:r>
            <a:endParaRPr sz="3200"/>
          </a:p>
        </p:txBody>
      </p:sp>
      <p:sp>
        <p:nvSpPr>
          <p:cNvPr id="133" name="Google Shape;133;p22"/>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34" name="Google Shape;134;p22" title="Cyber threats.jpg"/>
          <p:cNvPicPr preferRelativeResize="0"/>
          <p:nvPr/>
        </p:nvPicPr>
        <p:blipFill>
          <a:blip r:embed="rId3">
            <a:alphaModFix/>
          </a:blip>
          <a:stretch>
            <a:fillRect/>
          </a:stretch>
        </p:blipFill>
        <p:spPr>
          <a:xfrm>
            <a:off x="3746533" y="1505700"/>
            <a:ext cx="5033792" cy="3076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320850" y="348725"/>
            <a:ext cx="6247800" cy="1108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Nation-State Attacks</a:t>
            </a:r>
            <a:endParaRPr/>
          </a:p>
        </p:txBody>
      </p:sp>
      <p:pic>
        <p:nvPicPr>
          <p:cNvPr id="140" name="Google Shape;140;p23" title="Nation State Attacks.png"/>
          <p:cNvPicPr preferRelativeResize="0"/>
          <p:nvPr/>
        </p:nvPicPr>
        <p:blipFill>
          <a:blip r:embed="rId3">
            <a:alphaModFix/>
          </a:blip>
          <a:stretch>
            <a:fillRect/>
          </a:stretch>
        </p:blipFill>
        <p:spPr>
          <a:xfrm>
            <a:off x="5485900" y="0"/>
            <a:ext cx="3658100" cy="2438725"/>
          </a:xfrm>
          <a:prstGeom prst="rect">
            <a:avLst/>
          </a:prstGeom>
          <a:noFill/>
          <a:ln>
            <a:noFill/>
          </a:ln>
        </p:spPr>
      </p:pic>
      <p:sp>
        <p:nvSpPr>
          <p:cNvPr id="141" name="Google Shape;141;p23"/>
          <p:cNvSpPr txBox="1"/>
          <p:nvPr/>
        </p:nvSpPr>
        <p:spPr>
          <a:xfrm>
            <a:off x="320850" y="1456925"/>
            <a:ext cx="5164800" cy="3709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Times New Roman"/>
                <a:ea typeface="Times New Roman"/>
                <a:cs typeface="Times New Roman"/>
                <a:sym typeface="Times New Roman"/>
              </a:rPr>
              <a:t>Identification</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b="1" lang="en">
                <a:solidFill>
                  <a:schemeClr val="dk1"/>
                </a:solidFill>
                <a:latin typeface="Times New Roman"/>
                <a:ea typeface="Times New Roman"/>
                <a:cs typeface="Times New Roman"/>
                <a:sym typeface="Times New Roman"/>
              </a:rPr>
              <a:t>Nation-state adversaries pose an elevated threat to our national security. These adversaries are known for their advanced persistent threat (APT) activity:</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b="1" lang="en">
                <a:solidFill>
                  <a:schemeClr val="dk1"/>
                </a:solidFill>
                <a:latin typeface="Times New Roman"/>
                <a:ea typeface="Times New Roman"/>
                <a:cs typeface="Times New Roman"/>
                <a:sym typeface="Times New Roman"/>
              </a:rPr>
              <a:t>The Chinese government—officially known as the People’s Republic of China (PRC)</a:t>
            </a:r>
            <a:endParaRPr b="1">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b="1" lang="en">
                <a:solidFill>
                  <a:schemeClr val="dk1"/>
                </a:solidFill>
                <a:latin typeface="Times New Roman"/>
                <a:ea typeface="Times New Roman"/>
                <a:cs typeface="Times New Roman"/>
                <a:sym typeface="Times New Roman"/>
              </a:rPr>
              <a:t>The Russian government—officially known as the Russian Federation</a:t>
            </a:r>
            <a:endParaRPr b="1">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b="1" lang="en">
                <a:solidFill>
                  <a:schemeClr val="dk1"/>
                </a:solidFill>
                <a:latin typeface="Times New Roman"/>
                <a:ea typeface="Times New Roman"/>
                <a:cs typeface="Times New Roman"/>
                <a:sym typeface="Times New Roman"/>
              </a:rPr>
              <a:t>The North Korean government—officially known as the Democratic People’s Republic of Korea (DPRK)</a:t>
            </a:r>
            <a:endParaRPr b="1">
              <a:solidFill>
                <a:schemeClr val="dk1"/>
              </a:solidFill>
              <a:latin typeface="Times New Roman"/>
              <a:ea typeface="Times New Roman"/>
              <a:cs typeface="Times New Roman"/>
              <a:sym typeface="Times New Roman"/>
            </a:endParaRPr>
          </a:p>
          <a:p>
            <a:pPr indent="-317500" lvl="0" marL="457200" rtl="0" algn="l">
              <a:spcBef>
                <a:spcPts val="0"/>
              </a:spcBef>
              <a:spcAft>
                <a:spcPts val="0"/>
              </a:spcAft>
              <a:buClr>
                <a:schemeClr val="dk1"/>
              </a:buClr>
              <a:buSzPts val="1400"/>
              <a:buFont typeface="Times New Roman"/>
              <a:buChar char="●"/>
            </a:pPr>
            <a:r>
              <a:rPr b="1" lang="en">
                <a:solidFill>
                  <a:schemeClr val="dk1"/>
                </a:solidFill>
                <a:latin typeface="Times New Roman"/>
                <a:ea typeface="Times New Roman"/>
                <a:cs typeface="Times New Roman"/>
                <a:sym typeface="Times New Roman"/>
              </a:rPr>
              <a:t>The Iranian government—officially known as the Islamic Republic of Iran</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a:r>
            <a:r>
              <a:rPr i="1" lang="en" sz="1100"/>
              <a:t>Nation-State Cyber Actors | Cybersecurity and Infrastructure Security Agency CISA</a:t>
            </a:r>
            <a:r>
              <a:rPr lang="en" sz="1100"/>
              <a:t>, n.d.)</a:t>
            </a:r>
            <a:endParaRPr b="1">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4"/>
          <p:cNvSpPr txBox="1"/>
          <p:nvPr>
            <p:ph type="title"/>
          </p:nvPr>
        </p:nvSpPr>
        <p:spPr>
          <a:xfrm>
            <a:off x="311675" y="798600"/>
            <a:ext cx="6247800" cy="1189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Ransomware</a:t>
            </a:r>
            <a:endParaRPr/>
          </a:p>
        </p:txBody>
      </p:sp>
      <p:pic>
        <p:nvPicPr>
          <p:cNvPr id="147" name="Google Shape;147;p24" title="Ransomware.webp"/>
          <p:cNvPicPr preferRelativeResize="0"/>
          <p:nvPr/>
        </p:nvPicPr>
        <p:blipFill>
          <a:blip r:embed="rId3">
            <a:alphaModFix/>
          </a:blip>
          <a:stretch>
            <a:fillRect/>
          </a:stretch>
        </p:blipFill>
        <p:spPr>
          <a:xfrm>
            <a:off x="5484200" y="0"/>
            <a:ext cx="3659798" cy="2342649"/>
          </a:xfrm>
          <a:prstGeom prst="rect">
            <a:avLst/>
          </a:prstGeom>
          <a:noFill/>
          <a:ln>
            <a:noFill/>
          </a:ln>
        </p:spPr>
      </p:pic>
      <p:sp>
        <p:nvSpPr>
          <p:cNvPr id="148" name="Google Shape;148;p24"/>
          <p:cNvSpPr txBox="1"/>
          <p:nvPr/>
        </p:nvSpPr>
        <p:spPr>
          <a:xfrm>
            <a:off x="311675" y="1793025"/>
            <a:ext cx="51741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Times New Roman"/>
                <a:ea typeface="Times New Roman"/>
                <a:cs typeface="Times New Roman"/>
                <a:sym typeface="Times New Roman"/>
              </a:rPr>
              <a:t>Identification</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According to the FBI, </a:t>
            </a:r>
            <a:r>
              <a:rPr lang="en">
                <a:solidFill>
                  <a:schemeClr val="dk1"/>
                </a:solidFill>
                <a:latin typeface="Times New Roman"/>
                <a:ea typeface="Times New Roman"/>
                <a:cs typeface="Times New Roman"/>
                <a:sym typeface="Times New Roman"/>
              </a:rPr>
              <a:t>Ransomware is a type of malicious software—or malware—that prevents you from accessing your computer files, systems, or networks and demands you pay a ransom for their return.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Ransomware attacks can cause costly disruptions to operations and the loss of critical information and data(6).</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5"/>
          <p:cNvSpPr txBox="1"/>
          <p:nvPr>
            <p:ph type="title"/>
          </p:nvPr>
        </p:nvSpPr>
        <p:spPr>
          <a:xfrm>
            <a:off x="273425" y="798600"/>
            <a:ext cx="5205900" cy="8790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Supply Chain Intrusions</a:t>
            </a:r>
            <a:endParaRPr/>
          </a:p>
        </p:txBody>
      </p:sp>
      <p:pic>
        <p:nvPicPr>
          <p:cNvPr id="154" name="Google Shape;154;p25" title="Cyber Chain Attack.jpg"/>
          <p:cNvPicPr preferRelativeResize="0"/>
          <p:nvPr/>
        </p:nvPicPr>
        <p:blipFill>
          <a:blip r:embed="rId3">
            <a:alphaModFix/>
          </a:blip>
          <a:stretch>
            <a:fillRect/>
          </a:stretch>
        </p:blipFill>
        <p:spPr>
          <a:xfrm>
            <a:off x="5479450" y="0"/>
            <a:ext cx="3664550" cy="1677550"/>
          </a:xfrm>
          <a:prstGeom prst="rect">
            <a:avLst/>
          </a:prstGeom>
          <a:noFill/>
          <a:ln>
            <a:noFill/>
          </a:ln>
        </p:spPr>
      </p:pic>
      <p:sp>
        <p:nvSpPr>
          <p:cNvPr id="155" name="Google Shape;155;p25"/>
          <p:cNvSpPr txBox="1"/>
          <p:nvPr/>
        </p:nvSpPr>
        <p:spPr>
          <a:xfrm>
            <a:off x="311675" y="1793025"/>
            <a:ext cx="5174100" cy="147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Times New Roman"/>
                <a:ea typeface="Times New Roman"/>
                <a:cs typeface="Times New Roman"/>
                <a:sym typeface="Times New Roman"/>
              </a:rPr>
              <a:t>Identification</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According to Cloudflare a prominent multi-tiered web security provider,  a supply chain attack uses third-party tools or services - collectively referred to as a supply chain - to infiltrate a target’s system or network (8). </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Defensive Strategies</a:t>
            </a:r>
            <a:endParaRPr/>
          </a:p>
        </p:txBody>
      </p:sp>
      <p:sp>
        <p:nvSpPr>
          <p:cNvPr id="161" name="Google Shape;161;p26"/>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SzPts val="2400"/>
              <a:buChar char="●"/>
            </a:pPr>
            <a:r>
              <a:rPr lang="en" sz="2400"/>
              <a:t>Zero Trust</a:t>
            </a:r>
            <a:endParaRPr sz="2400"/>
          </a:p>
          <a:p>
            <a:pPr indent="-381000" lvl="0" marL="457200" rtl="0" algn="l">
              <a:spcBef>
                <a:spcPts val="0"/>
              </a:spcBef>
              <a:spcAft>
                <a:spcPts val="0"/>
              </a:spcAft>
              <a:buSzPts val="2400"/>
              <a:buChar char="●"/>
            </a:pPr>
            <a:r>
              <a:rPr lang="en" sz="2400"/>
              <a:t>Public Private Partnerships</a:t>
            </a:r>
            <a:endParaRPr sz="2400"/>
          </a:p>
          <a:p>
            <a:pPr indent="-381000" lvl="0" marL="457200" rtl="0" algn="l">
              <a:spcBef>
                <a:spcPts val="0"/>
              </a:spcBef>
              <a:spcAft>
                <a:spcPts val="0"/>
              </a:spcAft>
              <a:buSzPts val="2400"/>
              <a:buChar char="●"/>
            </a:pPr>
            <a:r>
              <a:rPr lang="en" sz="2400"/>
              <a:t>AI-Based threat detection</a:t>
            </a:r>
            <a:endParaRPr sz="2400"/>
          </a:p>
          <a:p>
            <a:pPr indent="-381000" lvl="0" marL="457200" rtl="0" algn="l">
              <a:spcBef>
                <a:spcPts val="0"/>
              </a:spcBef>
              <a:spcAft>
                <a:spcPts val="0"/>
              </a:spcAft>
              <a:buSzPts val="2400"/>
              <a:buChar char="●"/>
            </a:pPr>
            <a:r>
              <a:rPr lang="en" sz="2400"/>
              <a:t>Offensive Cyber Operations</a:t>
            </a:r>
            <a:endParaRPr sz="2400"/>
          </a:p>
        </p:txBody>
      </p:sp>
      <p:sp>
        <p:nvSpPr>
          <p:cNvPr id="162" name="Google Shape;162;p26"/>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3" name="Google Shape;163;p26" title="cyber defense strategies.webp"/>
          <p:cNvPicPr preferRelativeResize="0"/>
          <p:nvPr/>
        </p:nvPicPr>
        <p:blipFill>
          <a:blip r:embed="rId3">
            <a:alphaModFix/>
          </a:blip>
          <a:stretch>
            <a:fillRect/>
          </a:stretch>
        </p:blipFill>
        <p:spPr>
          <a:xfrm>
            <a:off x="3815325" y="1505700"/>
            <a:ext cx="4614300" cy="3076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7"/>
          <p:cNvSpPr txBox="1"/>
          <p:nvPr>
            <p:ph type="title"/>
          </p:nvPr>
        </p:nvSpPr>
        <p:spPr>
          <a:xfrm>
            <a:off x="311675" y="798600"/>
            <a:ext cx="6247800" cy="1263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Zero Trust</a:t>
            </a:r>
            <a:endParaRPr/>
          </a:p>
        </p:txBody>
      </p:sp>
      <p:pic>
        <p:nvPicPr>
          <p:cNvPr id="169" name="Google Shape;169;p27" title="zero trust.jpeg"/>
          <p:cNvPicPr preferRelativeResize="0"/>
          <p:nvPr/>
        </p:nvPicPr>
        <p:blipFill>
          <a:blip r:embed="rId3">
            <a:alphaModFix/>
          </a:blip>
          <a:stretch>
            <a:fillRect/>
          </a:stretch>
        </p:blipFill>
        <p:spPr>
          <a:xfrm>
            <a:off x="5478525" y="0"/>
            <a:ext cx="3665477" cy="2061825"/>
          </a:xfrm>
          <a:prstGeom prst="rect">
            <a:avLst/>
          </a:prstGeom>
          <a:noFill/>
          <a:ln>
            <a:noFill/>
          </a:ln>
        </p:spPr>
      </p:pic>
      <p:sp>
        <p:nvSpPr>
          <p:cNvPr id="170" name="Google Shape;170;p27"/>
          <p:cNvSpPr txBox="1"/>
          <p:nvPr/>
        </p:nvSpPr>
        <p:spPr>
          <a:xfrm>
            <a:off x="311675" y="2061825"/>
            <a:ext cx="51741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Times New Roman"/>
                <a:ea typeface="Times New Roman"/>
                <a:cs typeface="Times New Roman"/>
                <a:sym typeface="Times New Roman"/>
              </a:rPr>
              <a:t>Identification</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According to CrowdStrike a cybersecurity endpoint security provider, t</a:t>
            </a:r>
            <a:r>
              <a:rPr lang="en">
                <a:solidFill>
                  <a:schemeClr val="dk1"/>
                </a:solidFill>
                <a:latin typeface="Times New Roman"/>
                <a:ea typeface="Times New Roman"/>
                <a:cs typeface="Times New Roman"/>
                <a:sym typeface="Times New Roman"/>
              </a:rPr>
              <a:t>he Zero Trust Framework is a security approach that assumes no user, device, or application is inherently trustworthy, requiring strict verification and authorization for every access request, regardless of location (12).</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8"/>
          <p:cNvSpPr txBox="1"/>
          <p:nvPr>
            <p:ph type="title"/>
          </p:nvPr>
        </p:nvSpPr>
        <p:spPr>
          <a:xfrm>
            <a:off x="311675" y="0"/>
            <a:ext cx="5174100" cy="1869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Public-Private Partnerships</a:t>
            </a:r>
            <a:endParaRPr/>
          </a:p>
        </p:txBody>
      </p:sp>
      <p:pic>
        <p:nvPicPr>
          <p:cNvPr id="176" name="Google Shape;176;p28" title="Public-Private-Partnerships.jpg"/>
          <p:cNvPicPr preferRelativeResize="0"/>
          <p:nvPr/>
        </p:nvPicPr>
        <p:blipFill>
          <a:blip r:embed="rId3">
            <a:alphaModFix/>
          </a:blip>
          <a:stretch>
            <a:fillRect/>
          </a:stretch>
        </p:blipFill>
        <p:spPr>
          <a:xfrm>
            <a:off x="5478525" y="0"/>
            <a:ext cx="3665477" cy="2061825"/>
          </a:xfrm>
          <a:prstGeom prst="rect">
            <a:avLst/>
          </a:prstGeom>
          <a:noFill/>
          <a:ln>
            <a:noFill/>
          </a:ln>
        </p:spPr>
      </p:pic>
      <p:sp>
        <p:nvSpPr>
          <p:cNvPr id="177" name="Google Shape;177;p28"/>
          <p:cNvSpPr txBox="1"/>
          <p:nvPr/>
        </p:nvSpPr>
        <p:spPr>
          <a:xfrm>
            <a:off x="311675" y="1869900"/>
            <a:ext cx="5174100" cy="3201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B1B1B"/>
                </a:solidFill>
                <a:latin typeface="Times New Roman"/>
                <a:ea typeface="Times New Roman"/>
                <a:cs typeface="Times New Roman"/>
                <a:sym typeface="Times New Roman"/>
              </a:rPr>
              <a:t>Identification</a:t>
            </a:r>
            <a:endParaRPr b="1">
              <a:solidFill>
                <a:srgbClr val="1B1B1B"/>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rgbClr val="1B1B1B"/>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1B1B1B"/>
                </a:solidFill>
                <a:latin typeface="Times New Roman"/>
                <a:ea typeface="Times New Roman"/>
                <a:cs typeface="Times New Roman"/>
                <a:sym typeface="Times New Roman"/>
              </a:rPr>
              <a:t>A Public-Private Partnership (PPP) is a </a:t>
            </a:r>
            <a:r>
              <a:rPr lang="en">
                <a:solidFill>
                  <a:srgbClr val="1B1B1B"/>
                </a:solidFill>
                <a:latin typeface="Times New Roman"/>
                <a:ea typeface="Times New Roman"/>
                <a:cs typeface="Times New Roman"/>
                <a:sym typeface="Times New Roman"/>
              </a:rPr>
              <a:t>long</a:t>
            </a:r>
            <a:r>
              <a:rPr lang="en">
                <a:solidFill>
                  <a:srgbClr val="1B1B1B"/>
                </a:solidFill>
                <a:latin typeface="Times New Roman"/>
                <a:ea typeface="Times New Roman"/>
                <a:cs typeface="Times New Roman"/>
                <a:sym typeface="Times New Roman"/>
              </a:rPr>
              <a:t>-term collaboration between a government and a private sector entity to deliver a service or facility for the public, often involving private financing and risk-sharing </a:t>
            </a:r>
            <a:r>
              <a:rPr lang="en">
                <a:solidFill>
                  <a:srgbClr val="1B1B1B"/>
                </a:solidFill>
                <a:latin typeface="Times New Roman"/>
                <a:ea typeface="Times New Roman"/>
                <a:cs typeface="Times New Roman"/>
                <a:sym typeface="Times New Roman"/>
              </a:rPr>
              <a:t>(12)</a:t>
            </a:r>
            <a:r>
              <a:rPr lang="en">
                <a:solidFill>
                  <a:srgbClr val="1B1B1B"/>
                </a:solidFill>
                <a:latin typeface="Times New Roman"/>
                <a:ea typeface="Times New Roman"/>
                <a:cs typeface="Times New Roman"/>
                <a:sym typeface="Times New Roman"/>
              </a:rPr>
              <a:t>.</a:t>
            </a:r>
            <a:endParaRPr>
              <a:solidFill>
                <a:srgbClr val="1B1B1B"/>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1B1B1B"/>
                </a:solidFill>
                <a:latin typeface="Times New Roman"/>
                <a:ea typeface="Times New Roman"/>
                <a:cs typeface="Times New Roman"/>
                <a:sym typeface="Times New Roman"/>
              </a:rPr>
              <a:t> </a:t>
            </a:r>
            <a:endParaRPr>
              <a:solidFill>
                <a:srgbClr val="1B1B1B"/>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1B1B1B"/>
                </a:solidFill>
                <a:latin typeface="Times New Roman"/>
                <a:ea typeface="Times New Roman"/>
                <a:cs typeface="Times New Roman"/>
                <a:sym typeface="Times New Roman"/>
              </a:rPr>
              <a:t>Within the context of this subject matter the </a:t>
            </a:r>
            <a:r>
              <a:rPr lang="en">
                <a:solidFill>
                  <a:srgbClr val="1B1C1D"/>
                </a:solidFill>
                <a:latin typeface="Times New Roman"/>
                <a:ea typeface="Times New Roman"/>
                <a:cs typeface="Times New Roman"/>
                <a:sym typeface="Times New Roman"/>
              </a:rPr>
              <a:t>Public-Private Partnerships (PPPs) in cybersecurity involve collaboration between government agencies and private sector organizations to enhance the nation's overall cybersecurity posture. These partnerships leverage the unique expertise, resources, and information held by both sectors to address shared threats.</a:t>
            </a:r>
            <a:endParaRPr>
              <a:solidFill>
                <a:srgbClr val="1B1C1D"/>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1B1B1B"/>
                </a:solidFill>
                <a:latin typeface="Times New Roman"/>
                <a:ea typeface="Times New Roman"/>
                <a:cs typeface="Times New Roman"/>
                <a:sym typeface="Times New Roman"/>
              </a:rPr>
              <a:t>(11)</a:t>
            </a:r>
            <a:r>
              <a:rPr lang="en">
                <a:solidFill>
                  <a:srgbClr val="1B1B1B"/>
                </a:solidFill>
                <a:latin typeface="Times New Roman"/>
                <a:ea typeface="Times New Roman"/>
                <a:cs typeface="Times New Roman"/>
                <a:sym typeface="Times New Roman"/>
              </a:rPr>
              <a:t>.” </a:t>
            </a:r>
            <a:endParaRPr>
              <a:solidFill>
                <a:srgbClr val="1B1B1B"/>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9"/>
          <p:cNvSpPr txBox="1"/>
          <p:nvPr>
            <p:ph type="title"/>
          </p:nvPr>
        </p:nvSpPr>
        <p:spPr>
          <a:xfrm>
            <a:off x="311675" y="798600"/>
            <a:ext cx="5168100" cy="12633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AI-Based Threat Detection</a:t>
            </a:r>
            <a:endParaRPr/>
          </a:p>
        </p:txBody>
      </p:sp>
      <p:pic>
        <p:nvPicPr>
          <p:cNvPr id="183" name="Google Shape;183;p29" title="AI-Based Threat Detection.png"/>
          <p:cNvPicPr preferRelativeResize="0"/>
          <p:nvPr/>
        </p:nvPicPr>
        <p:blipFill>
          <a:blip r:embed="rId3">
            <a:alphaModFix/>
          </a:blip>
          <a:stretch>
            <a:fillRect/>
          </a:stretch>
        </p:blipFill>
        <p:spPr>
          <a:xfrm>
            <a:off x="5479800" y="3573"/>
            <a:ext cx="3664202" cy="2058251"/>
          </a:xfrm>
          <a:prstGeom prst="rect">
            <a:avLst/>
          </a:prstGeom>
          <a:noFill/>
          <a:ln>
            <a:noFill/>
          </a:ln>
        </p:spPr>
      </p:pic>
      <p:sp>
        <p:nvSpPr>
          <p:cNvPr id="184" name="Google Shape;184;p29"/>
          <p:cNvSpPr txBox="1"/>
          <p:nvPr/>
        </p:nvSpPr>
        <p:spPr>
          <a:xfrm>
            <a:off x="274725" y="2061825"/>
            <a:ext cx="51741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Times New Roman"/>
                <a:ea typeface="Times New Roman"/>
                <a:cs typeface="Times New Roman"/>
                <a:sym typeface="Times New Roman"/>
              </a:rPr>
              <a:t>Identification</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According to SentinelOne a US based cybersecurity firm specializing in AI-powered technology, AI threat detection is using machine learning and behavioral analytics to identify patterns and anomalies that indicate potential cyber threats, enabling faster and more accurate responses (10).</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0"/>
          <p:cNvSpPr txBox="1"/>
          <p:nvPr>
            <p:ph type="title"/>
          </p:nvPr>
        </p:nvSpPr>
        <p:spPr>
          <a:xfrm>
            <a:off x="311675" y="0"/>
            <a:ext cx="5166600" cy="26382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Offensive Cyber Operations</a:t>
            </a:r>
            <a:endParaRPr/>
          </a:p>
        </p:txBody>
      </p:sp>
      <p:pic>
        <p:nvPicPr>
          <p:cNvPr id="190" name="Google Shape;190;p30" title="cyber-offensive.jpg"/>
          <p:cNvPicPr preferRelativeResize="0"/>
          <p:nvPr/>
        </p:nvPicPr>
        <p:blipFill>
          <a:blip r:embed="rId3">
            <a:alphaModFix/>
          </a:blip>
          <a:stretch>
            <a:fillRect/>
          </a:stretch>
        </p:blipFill>
        <p:spPr>
          <a:xfrm>
            <a:off x="5478379" y="0"/>
            <a:ext cx="3665623" cy="2638250"/>
          </a:xfrm>
          <a:prstGeom prst="rect">
            <a:avLst/>
          </a:prstGeom>
          <a:noFill/>
          <a:ln>
            <a:noFill/>
          </a:ln>
        </p:spPr>
      </p:pic>
      <p:sp>
        <p:nvSpPr>
          <p:cNvPr id="191" name="Google Shape;191;p30"/>
          <p:cNvSpPr txBox="1"/>
          <p:nvPr/>
        </p:nvSpPr>
        <p:spPr>
          <a:xfrm>
            <a:off x="307925" y="2638200"/>
            <a:ext cx="51741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Times New Roman"/>
                <a:ea typeface="Times New Roman"/>
                <a:cs typeface="Times New Roman"/>
                <a:sym typeface="Times New Roman"/>
              </a:rPr>
              <a:t>Identification</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chemeClr val="dk1"/>
                </a:solidFill>
                <a:latin typeface="Times New Roman"/>
                <a:ea typeface="Times New Roman"/>
                <a:cs typeface="Times New Roman"/>
                <a:sym typeface="Times New Roman"/>
              </a:rPr>
              <a:t>According to the National Institute of Standards and Technology, cyberspace operations intended to project power by force by the application of force in or through cyberspace (9).</a:t>
            </a:r>
            <a:endParaRPr>
              <a:solidFill>
                <a:schemeClr val="dk1"/>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pic>
        <p:nvPicPr>
          <p:cNvPr id="196" name="Google Shape;196;p31" title="Screenshot 2025-03-30 at 9.12.53 PM.png"/>
          <p:cNvPicPr preferRelativeResize="0"/>
          <p:nvPr/>
        </p:nvPicPr>
        <p:blipFill>
          <a:blip r:embed="rId3">
            <a:alphaModFix/>
          </a:blip>
          <a:stretch>
            <a:fillRect/>
          </a:stretch>
        </p:blipFill>
        <p:spPr>
          <a:xfrm>
            <a:off x="2953988" y="152400"/>
            <a:ext cx="3236036" cy="483870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Recap</a:t>
            </a:r>
            <a:endParaRPr/>
          </a:p>
        </p:txBody>
      </p:sp>
      <p:sp>
        <p:nvSpPr>
          <p:cNvPr id="72" name="Google Shape;72;p14"/>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Capstone Focus: The ever-evolving landscape of the U.S. Cyber Defense</a:t>
            </a:r>
            <a:endParaRPr/>
          </a:p>
          <a:p>
            <a:pPr indent="0" lvl="0" marL="0" rtl="0" algn="l">
              <a:spcBef>
                <a:spcPts val="1200"/>
              </a:spcBef>
              <a:spcAft>
                <a:spcPts val="0"/>
              </a:spcAft>
              <a:buNone/>
            </a:pPr>
            <a:r>
              <a:rPr lang="en"/>
              <a:t>Primary Points:</a:t>
            </a:r>
            <a:endParaRPr/>
          </a:p>
          <a:p>
            <a:pPr indent="-311150" lvl="0" marL="457200" rtl="0" algn="l">
              <a:spcBef>
                <a:spcPts val="1200"/>
              </a:spcBef>
              <a:spcAft>
                <a:spcPts val="0"/>
              </a:spcAft>
              <a:buSzPts val="1300"/>
              <a:buChar char="-"/>
            </a:pPr>
            <a:r>
              <a:rPr lang="en"/>
              <a:t>U.S. Cyber Defense through Offensive Strategies</a:t>
            </a:r>
            <a:endParaRPr/>
          </a:p>
          <a:p>
            <a:pPr indent="-311150" lvl="0" marL="457200" rtl="0" algn="l">
              <a:spcBef>
                <a:spcPts val="0"/>
              </a:spcBef>
              <a:spcAft>
                <a:spcPts val="0"/>
              </a:spcAft>
              <a:buSzPts val="1300"/>
              <a:buChar char="-"/>
            </a:pPr>
            <a:r>
              <a:rPr lang="en"/>
              <a:t>Nation State-Sponsored Adversary Campaigns and Defensive Strategies</a:t>
            </a:r>
            <a:endParaRPr/>
          </a:p>
          <a:p>
            <a:pPr indent="-311150" lvl="0" marL="457200" rtl="0" algn="l">
              <a:spcBef>
                <a:spcPts val="0"/>
              </a:spcBef>
              <a:spcAft>
                <a:spcPts val="0"/>
              </a:spcAft>
              <a:buSzPts val="1300"/>
              <a:buChar char="-"/>
            </a:pPr>
            <a:r>
              <a:rPr lang="en"/>
              <a:t>Adaptive Cybersecurity and Public-Private Partnerships</a:t>
            </a:r>
            <a:endParaRPr/>
          </a:p>
        </p:txBody>
      </p:sp>
      <p:sp>
        <p:nvSpPr>
          <p:cNvPr id="73" name="Google Shape;73;p14"/>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74" name="Google Shape;74;p14" title="Recao.jpg"/>
          <p:cNvPicPr preferRelativeResize="0"/>
          <p:nvPr/>
        </p:nvPicPr>
        <p:blipFill>
          <a:blip r:embed="rId3">
            <a:alphaModFix/>
          </a:blip>
          <a:stretch>
            <a:fillRect/>
          </a:stretch>
        </p:blipFill>
        <p:spPr>
          <a:xfrm>
            <a:off x="4832425" y="1505700"/>
            <a:ext cx="3999900" cy="3076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Summary</a:t>
            </a:r>
            <a:endParaRPr/>
          </a:p>
        </p:txBody>
      </p:sp>
      <p:sp>
        <p:nvSpPr>
          <p:cNvPr id="202" name="Google Shape;202;p32"/>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U.S. Cyber Defense Framework:</a:t>
            </a:r>
            <a:endParaRPr/>
          </a:p>
          <a:p>
            <a:pPr indent="-311150" lvl="0" marL="457200" rtl="0" algn="l">
              <a:spcBef>
                <a:spcPts val="1200"/>
              </a:spcBef>
              <a:spcAft>
                <a:spcPts val="0"/>
              </a:spcAft>
              <a:buSzPts val="1300"/>
              <a:buChar char="●"/>
            </a:pPr>
            <a:r>
              <a:rPr lang="en"/>
              <a:t>Agencies</a:t>
            </a:r>
            <a:endParaRPr/>
          </a:p>
          <a:p>
            <a:pPr indent="-311150" lvl="0" marL="457200" rtl="0" algn="l">
              <a:spcBef>
                <a:spcPts val="0"/>
              </a:spcBef>
              <a:spcAft>
                <a:spcPts val="0"/>
              </a:spcAft>
              <a:buSzPts val="1300"/>
              <a:buChar char="●"/>
            </a:pPr>
            <a:r>
              <a:rPr lang="en"/>
              <a:t>Threats</a:t>
            </a:r>
            <a:endParaRPr/>
          </a:p>
          <a:p>
            <a:pPr indent="-311150" lvl="0" marL="457200" rtl="0" algn="l">
              <a:spcBef>
                <a:spcPts val="0"/>
              </a:spcBef>
              <a:spcAft>
                <a:spcPts val="0"/>
              </a:spcAft>
              <a:buSzPts val="1300"/>
              <a:buChar char="●"/>
            </a:pPr>
            <a:r>
              <a:rPr lang="en"/>
              <a:t>Defense Strategies</a:t>
            </a:r>
            <a:endParaRPr/>
          </a:p>
        </p:txBody>
      </p:sp>
      <p:pic>
        <p:nvPicPr>
          <p:cNvPr id="203" name="Google Shape;203;p32" title="CS36Logo.png"/>
          <p:cNvPicPr preferRelativeResize="0"/>
          <p:nvPr/>
        </p:nvPicPr>
        <p:blipFill>
          <a:blip r:embed="rId3">
            <a:alphaModFix/>
          </a:blip>
          <a:stretch>
            <a:fillRect/>
          </a:stretch>
        </p:blipFill>
        <p:spPr>
          <a:xfrm>
            <a:off x="8192056" y="4599524"/>
            <a:ext cx="951946" cy="543974"/>
          </a:xfrm>
          <a:prstGeom prst="rect">
            <a:avLst/>
          </a:prstGeom>
          <a:noFill/>
          <a:ln>
            <a:noFill/>
          </a:ln>
        </p:spPr>
      </p:pic>
      <p:pic>
        <p:nvPicPr>
          <p:cNvPr id="204" name="Google Shape;204;p32" title="cyber defense strategies.webp"/>
          <p:cNvPicPr preferRelativeResize="0"/>
          <p:nvPr/>
        </p:nvPicPr>
        <p:blipFill>
          <a:blip r:embed="rId4">
            <a:alphaModFix/>
          </a:blip>
          <a:stretch>
            <a:fillRect/>
          </a:stretch>
        </p:blipFill>
        <p:spPr>
          <a:xfrm>
            <a:off x="4193925" y="2770638"/>
            <a:ext cx="2743314" cy="1828876"/>
          </a:xfrm>
          <a:prstGeom prst="rect">
            <a:avLst/>
          </a:prstGeom>
          <a:noFill/>
          <a:ln>
            <a:noFill/>
          </a:ln>
        </p:spPr>
      </p:pic>
      <p:pic>
        <p:nvPicPr>
          <p:cNvPr id="205" name="Google Shape;205;p32" title="Cyber threats.jpg"/>
          <p:cNvPicPr preferRelativeResize="0"/>
          <p:nvPr/>
        </p:nvPicPr>
        <p:blipFill>
          <a:blip r:embed="rId5">
            <a:alphaModFix/>
          </a:blip>
          <a:stretch>
            <a:fillRect/>
          </a:stretch>
        </p:blipFill>
        <p:spPr>
          <a:xfrm>
            <a:off x="311729" y="1364000"/>
            <a:ext cx="3882200" cy="2372450"/>
          </a:xfrm>
          <a:prstGeom prst="rect">
            <a:avLst/>
          </a:prstGeom>
          <a:noFill/>
          <a:ln>
            <a:noFill/>
          </a:ln>
        </p:spPr>
      </p:pic>
      <p:pic>
        <p:nvPicPr>
          <p:cNvPr id="206" name="Google Shape;206;p32" title="CISA-NSA-FBI.jpg"/>
          <p:cNvPicPr preferRelativeResize="0"/>
          <p:nvPr/>
        </p:nvPicPr>
        <p:blipFill>
          <a:blip r:embed="rId6">
            <a:alphaModFix/>
          </a:blip>
          <a:stretch>
            <a:fillRect/>
          </a:stretch>
        </p:blipFill>
        <p:spPr>
          <a:xfrm>
            <a:off x="311725" y="3736438"/>
            <a:ext cx="4057650" cy="1285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3"/>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Thank You!</a:t>
            </a:r>
            <a:endParaRPr/>
          </a:p>
        </p:txBody>
      </p:sp>
      <p:sp>
        <p:nvSpPr>
          <p:cNvPr id="212" name="Google Shape;212;p33"/>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References</a:t>
            </a:r>
            <a:endParaRPr/>
          </a:p>
          <a:p>
            <a:pPr indent="-277177" lvl="0" marL="457200" rtl="0" algn="l">
              <a:lnSpc>
                <a:spcPct val="200000"/>
              </a:lnSpc>
              <a:spcBef>
                <a:spcPts val="1200"/>
              </a:spcBef>
              <a:spcAft>
                <a:spcPts val="0"/>
              </a:spcAft>
              <a:buSzPct val="112500"/>
              <a:buAutoNum type="arabicPeriod"/>
            </a:pPr>
            <a:r>
              <a:rPr i="1" lang="en" sz="800">
                <a:solidFill>
                  <a:srgbClr val="000000"/>
                </a:solidFill>
                <a:latin typeface="Times New Roman"/>
                <a:ea typeface="Times New Roman"/>
                <a:cs typeface="Times New Roman"/>
                <a:sym typeface="Times New Roman"/>
              </a:rPr>
              <a:t>About CISA | CISA</a:t>
            </a:r>
            <a:r>
              <a:rPr lang="en" sz="800">
                <a:solidFill>
                  <a:srgbClr val="000000"/>
                </a:solidFill>
                <a:latin typeface="Times New Roman"/>
                <a:ea typeface="Times New Roman"/>
                <a:cs typeface="Times New Roman"/>
                <a:sym typeface="Times New Roman"/>
              </a:rPr>
              <a:t>. (n.d.). Cybersecurity and Infrastructure Security Agency CISA. https://www.cisa.gov/about</a:t>
            </a:r>
            <a:endParaRPr sz="800">
              <a:solidFill>
                <a:srgbClr val="000000"/>
              </a:solidFill>
              <a:latin typeface="Times New Roman"/>
              <a:ea typeface="Times New Roman"/>
              <a:cs typeface="Times New Roman"/>
              <a:sym typeface="Times New Roman"/>
            </a:endParaRPr>
          </a:p>
          <a:p>
            <a:pPr indent="-271780" lvl="0" marL="457200" rtl="0" algn="l">
              <a:lnSpc>
                <a:spcPct val="200000"/>
              </a:lnSpc>
              <a:spcBef>
                <a:spcPts val="0"/>
              </a:spcBef>
              <a:spcAft>
                <a:spcPts val="0"/>
              </a:spcAft>
              <a:buSzPct val="100000"/>
              <a:buFont typeface="Times New Roman"/>
              <a:buAutoNum type="arabicPeriod"/>
            </a:pPr>
            <a:r>
              <a:rPr lang="en" sz="800">
                <a:solidFill>
                  <a:srgbClr val="000000"/>
                </a:solidFill>
                <a:latin typeface="Times New Roman"/>
                <a:ea typeface="Times New Roman"/>
                <a:cs typeface="Times New Roman"/>
                <a:sym typeface="Times New Roman"/>
              </a:rPr>
              <a:t>National Security Agency/Central Security Service. (n.d.). </a:t>
            </a:r>
            <a:r>
              <a:rPr i="1" lang="en" sz="800">
                <a:solidFill>
                  <a:srgbClr val="000000"/>
                </a:solidFill>
                <a:latin typeface="Times New Roman"/>
                <a:ea typeface="Times New Roman"/>
                <a:cs typeface="Times New Roman"/>
                <a:sym typeface="Times New Roman"/>
              </a:rPr>
              <a:t>National Security Agency | About NSA Mission</a:t>
            </a:r>
            <a:r>
              <a:rPr lang="en" sz="800">
                <a:solidFill>
                  <a:srgbClr val="000000"/>
                </a:solidFill>
                <a:latin typeface="Times New Roman"/>
                <a:ea typeface="Times New Roman"/>
                <a:cs typeface="Times New Roman"/>
                <a:sym typeface="Times New Roman"/>
              </a:rPr>
              <a:t>. https://www.nsa.gov/about/</a:t>
            </a:r>
            <a:endParaRPr sz="800">
              <a:solidFill>
                <a:srgbClr val="000000"/>
              </a:solidFill>
              <a:latin typeface="Times New Roman"/>
              <a:ea typeface="Times New Roman"/>
              <a:cs typeface="Times New Roman"/>
              <a:sym typeface="Times New Roman"/>
            </a:endParaRPr>
          </a:p>
          <a:p>
            <a:pPr indent="-271780" lvl="0" marL="457200" rtl="0" algn="l">
              <a:spcBef>
                <a:spcPts val="0"/>
              </a:spcBef>
              <a:spcAft>
                <a:spcPts val="0"/>
              </a:spcAft>
              <a:buSzPct val="100000"/>
              <a:buAutoNum type="arabicPeriod"/>
            </a:pPr>
            <a:r>
              <a:rPr lang="en" sz="800"/>
              <a:t>Welcome to fbi.gov. (2025, March 27). Federal Bureau of Investigation. </a:t>
            </a:r>
            <a:r>
              <a:rPr lang="en" sz="800" u="sng">
                <a:solidFill>
                  <a:schemeClr val="hlink"/>
                </a:solidFill>
                <a:hlinkClick r:id="rId3"/>
              </a:rPr>
              <a:t>https://www.fbi.gov/</a:t>
            </a:r>
            <a:endParaRPr sz="800"/>
          </a:p>
          <a:p>
            <a:pPr indent="-271780" lvl="0" marL="457200" rtl="0" algn="l">
              <a:spcBef>
                <a:spcPts val="0"/>
              </a:spcBef>
              <a:spcAft>
                <a:spcPts val="0"/>
              </a:spcAft>
              <a:buSzPct val="100000"/>
              <a:buAutoNum type="arabicPeriod"/>
            </a:pPr>
            <a:r>
              <a:rPr lang="en" sz="800"/>
              <a:t>U.S. Cyber Command. (n.d.). Home USCYBERCOM. </a:t>
            </a:r>
            <a:r>
              <a:rPr lang="en" sz="800" u="sng">
                <a:solidFill>
                  <a:schemeClr val="hlink"/>
                </a:solidFill>
                <a:hlinkClick r:id="rId4"/>
              </a:rPr>
              <a:t>https://www.cybercom.mil/</a:t>
            </a:r>
            <a:endParaRPr sz="800"/>
          </a:p>
          <a:p>
            <a:pPr indent="-271780" lvl="0" marL="457200" rtl="0" algn="l">
              <a:spcBef>
                <a:spcPts val="0"/>
              </a:spcBef>
              <a:spcAft>
                <a:spcPts val="0"/>
              </a:spcAft>
              <a:buSzPct val="100000"/>
              <a:buAutoNum type="arabicPeriod"/>
            </a:pPr>
            <a:r>
              <a:rPr lang="en" sz="800"/>
              <a:t>Nation-State Cyber Actors | Cybersecurity and Infrastructure Security Agency CISA. (n.d.). </a:t>
            </a:r>
            <a:r>
              <a:rPr lang="en" sz="800" u="sng">
                <a:solidFill>
                  <a:schemeClr val="hlink"/>
                </a:solidFill>
                <a:hlinkClick r:id="rId5"/>
              </a:rPr>
              <a:t>https://www.cisa.gov/topics/cyber-threats-and-advisories/nation-state-cyber-actors</a:t>
            </a:r>
            <a:endParaRPr sz="800"/>
          </a:p>
          <a:p>
            <a:pPr indent="-271780" lvl="0" marL="457200" rtl="0" algn="l">
              <a:spcBef>
                <a:spcPts val="0"/>
              </a:spcBef>
              <a:spcAft>
                <a:spcPts val="0"/>
              </a:spcAft>
              <a:buSzPct val="100000"/>
              <a:buAutoNum type="arabicPeriod"/>
            </a:pPr>
            <a:r>
              <a:rPr lang="en" sz="800"/>
              <a:t>Ransomware. (2024, August 19). Federal Bureau of Investigation. </a:t>
            </a:r>
            <a:r>
              <a:rPr lang="en" sz="800" u="sng">
                <a:solidFill>
                  <a:schemeClr val="hlink"/>
                </a:solidFill>
                <a:hlinkClick r:id="rId6"/>
              </a:rPr>
              <a:t>https://www.fbi.gov/how-we-can-help-you/scams-and-safety/common-frauds-and-scams/ransomware</a:t>
            </a:r>
            <a:endParaRPr sz="800"/>
          </a:p>
          <a:p>
            <a:pPr indent="-271780" lvl="0" marL="457200" rtl="0" algn="l">
              <a:spcBef>
                <a:spcPts val="0"/>
              </a:spcBef>
              <a:spcAft>
                <a:spcPts val="0"/>
              </a:spcAft>
              <a:buSzPct val="100000"/>
              <a:buAutoNum type="arabicPeriod"/>
            </a:pPr>
            <a:r>
              <a:rPr lang="en" sz="800"/>
              <a:t>National Security Agency/Central Security Service. (n.d.). NSA releases recommendations to mitigate software supply chain risks. </a:t>
            </a:r>
            <a:r>
              <a:rPr lang="en" sz="800" u="sng">
                <a:solidFill>
                  <a:schemeClr val="hlink"/>
                </a:solidFill>
                <a:hlinkClick r:id="rId7"/>
              </a:rPr>
              <a:t>https://www.nsa.gov/Press-Room/Press-Releases-Statements/Press-Release-View/Article/3617462/nsa-releases-recommendations-to-mitigate-software-supply-chain-risks/</a:t>
            </a:r>
            <a:endParaRPr sz="800"/>
          </a:p>
          <a:p>
            <a:pPr indent="-271780" lvl="0" marL="457200" rtl="0" algn="l">
              <a:spcBef>
                <a:spcPts val="0"/>
              </a:spcBef>
              <a:spcAft>
                <a:spcPts val="0"/>
              </a:spcAft>
              <a:buSzPct val="100000"/>
              <a:buAutoNum type="arabicPeriod"/>
            </a:pPr>
            <a:r>
              <a:rPr lang="en" sz="800"/>
              <a:t>National Security Agency/Central Security Service. (n.d.). NSA releases recommendations to mitigate software supply chain risks. </a:t>
            </a:r>
            <a:r>
              <a:rPr lang="en" sz="800" u="sng">
                <a:solidFill>
                  <a:schemeClr val="hlink"/>
                </a:solidFill>
                <a:hlinkClick r:id="rId8"/>
              </a:rPr>
              <a:t>https://www.nsa.gov/Press-Room/Press-Releases-Statements/Press-Release-View/Article/3617462/nsa-releases-recommendations-to-mitigate-software-supply-chain-risks/</a:t>
            </a:r>
            <a:endParaRPr sz="800"/>
          </a:p>
          <a:p>
            <a:pPr indent="-271780" lvl="0" marL="457200" rtl="0" algn="l">
              <a:spcBef>
                <a:spcPts val="0"/>
              </a:spcBef>
              <a:spcAft>
                <a:spcPts val="0"/>
              </a:spcAft>
              <a:buSzPct val="100000"/>
              <a:buAutoNum type="arabicPeriod"/>
            </a:pPr>
            <a:r>
              <a:rPr lang="en" sz="800"/>
              <a:t>CSRC Content Editor. (n.d.). offensive cyberspace operations (OCO) - Glossary | CSRC. https://csrc.nist.gov/glossary/term/offensive_cyberspace_operations</a:t>
            </a:r>
            <a:endParaRPr sz="800"/>
          </a:p>
          <a:p>
            <a:pPr indent="-271780" lvl="0" marL="457200" rtl="0" algn="l">
              <a:spcBef>
                <a:spcPts val="0"/>
              </a:spcBef>
              <a:spcAft>
                <a:spcPts val="0"/>
              </a:spcAft>
              <a:buSzPct val="100000"/>
              <a:buAutoNum type="arabicPeriod"/>
            </a:pPr>
            <a:r>
              <a:rPr lang="en" sz="800"/>
              <a:t>SentinelOne. (2025, March 5). Why choose SentinelOne: Next-Gen Autonomous Cybersecurity. </a:t>
            </a:r>
            <a:r>
              <a:rPr lang="en" sz="800" u="sng">
                <a:solidFill>
                  <a:schemeClr val="hlink"/>
                </a:solidFill>
                <a:hlinkClick r:id="rId9"/>
              </a:rPr>
              <a:t>https://www.sentinelone.com/why-sentinelone/</a:t>
            </a:r>
            <a:endParaRPr sz="800"/>
          </a:p>
          <a:p>
            <a:pPr indent="-271780" lvl="0" marL="457200" rtl="0" algn="l">
              <a:spcBef>
                <a:spcPts val="0"/>
              </a:spcBef>
              <a:spcAft>
                <a:spcPts val="0"/>
              </a:spcAft>
              <a:buSzPct val="100000"/>
              <a:buAutoNum type="arabicPeriod"/>
            </a:pPr>
            <a:r>
              <a:rPr lang="en" sz="800"/>
              <a:t>National Security Agency/Central Security Service. (n.d.). National Security Agency | Central Security Service. </a:t>
            </a:r>
            <a:r>
              <a:rPr lang="en" sz="800" u="sng">
                <a:solidFill>
                  <a:schemeClr val="hlink"/>
                </a:solidFill>
                <a:hlinkClick r:id="rId10"/>
              </a:rPr>
              <a:t>https://www.nsa.gov/</a:t>
            </a:r>
            <a:endParaRPr sz="800"/>
          </a:p>
          <a:p>
            <a:pPr indent="-271780" lvl="0" marL="457200" rtl="0" algn="l">
              <a:spcBef>
                <a:spcPts val="0"/>
              </a:spcBef>
              <a:spcAft>
                <a:spcPts val="0"/>
              </a:spcAft>
              <a:buSzPct val="100000"/>
              <a:buAutoNum type="arabicPeriod"/>
            </a:pPr>
            <a:r>
              <a:rPr lang="en" sz="800"/>
              <a:t>What is Zero Trust? - Guide to Zero Trust Security | CrowdStrike. (n.d.). </a:t>
            </a:r>
            <a:r>
              <a:rPr lang="en" sz="800" u="sng">
                <a:solidFill>
                  <a:schemeClr val="hlink"/>
                </a:solidFill>
                <a:hlinkClick r:id="rId11"/>
              </a:rPr>
              <a:t>https://www.crowdstrike.com/en-us/cybersecurity-101/zero-trust-security/</a:t>
            </a:r>
            <a:endParaRPr sz="800"/>
          </a:p>
          <a:p>
            <a:pPr indent="-271780" lvl="0" marL="457200" rtl="0" algn="l">
              <a:spcBef>
                <a:spcPts val="0"/>
              </a:spcBef>
              <a:spcAft>
                <a:spcPts val="0"/>
              </a:spcAft>
              <a:buSzPct val="100000"/>
              <a:buAutoNum type="arabicPeriod"/>
            </a:pPr>
            <a:r>
              <a:t/>
            </a:r>
            <a:endParaRPr sz="800"/>
          </a:p>
        </p:txBody>
      </p:sp>
      <p:pic>
        <p:nvPicPr>
          <p:cNvPr id="213" name="Google Shape;213;p33" title="CS36Logo.png"/>
          <p:cNvPicPr preferRelativeResize="0"/>
          <p:nvPr/>
        </p:nvPicPr>
        <p:blipFill>
          <a:blip r:embed="rId12">
            <a:alphaModFix/>
          </a:blip>
          <a:stretch>
            <a:fillRect/>
          </a:stretch>
        </p:blipFill>
        <p:spPr>
          <a:xfrm>
            <a:off x="8192056" y="4599524"/>
            <a:ext cx="951946" cy="5439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5"/>
          <p:cNvSpPr txBox="1"/>
          <p:nvPr>
            <p:ph type="title"/>
          </p:nvPr>
        </p:nvSpPr>
        <p:spPr>
          <a:xfrm>
            <a:off x="311750" y="831175"/>
            <a:ext cx="5334900" cy="1244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4800"/>
              <a:t>The Framework</a:t>
            </a:r>
            <a:endParaRPr sz="4800"/>
          </a:p>
        </p:txBody>
      </p:sp>
      <p:sp>
        <p:nvSpPr>
          <p:cNvPr id="80" name="Google Shape;80;p15"/>
          <p:cNvSpPr txBox="1"/>
          <p:nvPr>
            <p:ph idx="1" type="body"/>
          </p:nvPr>
        </p:nvSpPr>
        <p:spPr>
          <a:xfrm>
            <a:off x="311700" y="2121425"/>
            <a:ext cx="8526900" cy="2423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1200"/>
              </a:spcAft>
              <a:buNone/>
            </a:pPr>
            <a:r>
              <a:rPr lang="en" sz="2400"/>
              <a:t>Critical Infrastructure Security and Resilience, Legislation, Acts, and Presidential Actions, and Federal Plans, </a:t>
            </a:r>
            <a:r>
              <a:rPr lang="en" sz="2400"/>
              <a:t>Strategies</a:t>
            </a:r>
            <a:r>
              <a:rPr lang="en" sz="2400"/>
              <a:t>, and Guidance </a:t>
            </a:r>
            <a:r>
              <a:rPr lang="en" sz="2400"/>
              <a:t>constitute the</a:t>
            </a:r>
            <a:r>
              <a:rPr lang="en" sz="2400"/>
              <a:t> Framework for the U.S. Cyber Defense Apparatus in protecting critical infrastructure.</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6" title="Screenshot 2025-03-30 at 5.03.05 PM.png"/>
          <p:cNvPicPr preferRelativeResize="0"/>
          <p:nvPr/>
        </p:nvPicPr>
        <p:blipFill>
          <a:blip r:embed="rId3">
            <a:alphaModFix/>
          </a:blip>
          <a:stretch>
            <a:fillRect/>
          </a:stretch>
        </p:blipFill>
        <p:spPr>
          <a:xfrm>
            <a:off x="2953988" y="152400"/>
            <a:ext cx="3236036" cy="4838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U.S. Cyber Defense Agencies</a:t>
            </a:r>
            <a:endParaRPr/>
          </a:p>
        </p:txBody>
      </p:sp>
      <p:sp>
        <p:nvSpPr>
          <p:cNvPr id="91" name="Google Shape;91;p17"/>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p>
            <a:pPr indent="-457200" lvl="0" marL="457200" rtl="0" algn="l">
              <a:spcBef>
                <a:spcPts val="0"/>
              </a:spcBef>
              <a:spcAft>
                <a:spcPts val="0"/>
              </a:spcAft>
              <a:buSzPts val="3600"/>
              <a:buChar char="●"/>
            </a:pPr>
            <a:r>
              <a:rPr lang="en" sz="3600"/>
              <a:t>CISA</a:t>
            </a:r>
            <a:endParaRPr sz="3600"/>
          </a:p>
          <a:p>
            <a:pPr indent="-457200" lvl="0" marL="457200" rtl="0" algn="l">
              <a:spcBef>
                <a:spcPts val="0"/>
              </a:spcBef>
              <a:spcAft>
                <a:spcPts val="0"/>
              </a:spcAft>
              <a:buSzPts val="3600"/>
              <a:buChar char="●"/>
            </a:pPr>
            <a:r>
              <a:rPr lang="en" sz="3600"/>
              <a:t>NSA</a:t>
            </a:r>
            <a:endParaRPr sz="3600"/>
          </a:p>
          <a:p>
            <a:pPr indent="-457200" lvl="0" marL="457200" rtl="0" algn="l">
              <a:spcBef>
                <a:spcPts val="0"/>
              </a:spcBef>
              <a:spcAft>
                <a:spcPts val="0"/>
              </a:spcAft>
              <a:buSzPts val="3600"/>
              <a:buChar char="●"/>
            </a:pPr>
            <a:r>
              <a:rPr lang="en" sz="3600"/>
              <a:t>FBI</a:t>
            </a:r>
            <a:endParaRPr sz="3600"/>
          </a:p>
          <a:p>
            <a:pPr indent="-457200" lvl="0" marL="457200" rtl="0" algn="l">
              <a:spcBef>
                <a:spcPts val="0"/>
              </a:spcBef>
              <a:spcAft>
                <a:spcPts val="0"/>
              </a:spcAft>
              <a:buSzPts val="3600"/>
              <a:buChar char="●"/>
            </a:pPr>
            <a:r>
              <a:rPr lang="en" sz="3600"/>
              <a:t>USCYBERCOM</a:t>
            </a:r>
            <a:endParaRPr sz="3600"/>
          </a:p>
        </p:txBody>
      </p:sp>
      <p:sp>
        <p:nvSpPr>
          <p:cNvPr id="92" name="Google Shape;92;p17"/>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3" name="Google Shape;93;p17" title="CISA-NSA-FBI.jpg"/>
          <p:cNvPicPr preferRelativeResize="0"/>
          <p:nvPr/>
        </p:nvPicPr>
        <p:blipFill>
          <a:blip r:embed="rId3">
            <a:alphaModFix/>
          </a:blip>
          <a:stretch>
            <a:fillRect/>
          </a:stretch>
        </p:blipFill>
        <p:spPr>
          <a:xfrm>
            <a:off x="4832400" y="1505688"/>
            <a:ext cx="4057650" cy="1285875"/>
          </a:xfrm>
          <a:prstGeom prst="rect">
            <a:avLst/>
          </a:prstGeom>
          <a:noFill/>
          <a:ln>
            <a:noFill/>
          </a:ln>
        </p:spPr>
      </p:pic>
      <p:pic>
        <p:nvPicPr>
          <p:cNvPr id="94" name="Google Shape;94;p17" title="US Cybercom.png"/>
          <p:cNvPicPr preferRelativeResize="0"/>
          <p:nvPr/>
        </p:nvPicPr>
        <p:blipFill>
          <a:blip r:embed="rId4">
            <a:alphaModFix/>
          </a:blip>
          <a:stretch>
            <a:fillRect/>
          </a:stretch>
        </p:blipFill>
        <p:spPr>
          <a:xfrm>
            <a:off x="5673954" y="2791580"/>
            <a:ext cx="2374550" cy="231759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311675" y="798600"/>
            <a:ext cx="13953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CISA</a:t>
            </a:r>
            <a:endParaRPr/>
          </a:p>
        </p:txBody>
      </p:sp>
      <p:pic>
        <p:nvPicPr>
          <p:cNvPr id="100" name="Google Shape;100;p18" title="CISA.png"/>
          <p:cNvPicPr preferRelativeResize="0"/>
          <p:nvPr/>
        </p:nvPicPr>
        <p:blipFill>
          <a:blip r:embed="rId3">
            <a:alphaModFix/>
          </a:blip>
          <a:stretch>
            <a:fillRect/>
          </a:stretch>
        </p:blipFill>
        <p:spPr>
          <a:xfrm>
            <a:off x="6711875" y="152400"/>
            <a:ext cx="2279726" cy="2285425"/>
          </a:xfrm>
          <a:prstGeom prst="rect">
            <a:avLst/>
          </a:prstGeom>
          <a:noFill/>
          <a:ln>
            <a:noFill/>
          </a:ln>
        </p:spPr>
      </p:pic>
      <p:sp>
        <p:nvSpPr>
          <p:cNvPr id="101" name="Google Shape;101;p18"/>
          <p:cNvSpPr txBox="1"/>
          <p:nvPr/>
        </p:nvSpPr>
        <p:spPr>
          <a:xfrm>
            <a:off x="2550750" y="2437825"/>
            <a:ext cx="40425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Times New Roman"/>
                <a:ea typeface="Times New Roman"/>
                <a:cs typeface="Times New Roman"/>
                <a:sym typeface="Times New Roman"/>
              </a:rPr>
              <a:t>Role and Responsibilities</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rPr lang="en">
                <a:solidFill>
                  <a:schemeClr val="dk1"/>
                </a:solidFill>
                <a:latin typeface="Times New Roman"/>
                <a:ea typeface="Times New Roman"/>
                <a:cs typeface="Times New Roman"/>
                <a:sym typeface="Times New Roman"/>
              </a:rPr>
              <a:t>CISA is the lead federal agency for cybersecurity and infrastructure security(1).</a:t>
            </a:r>
            <a:endParaRPr>
              <a:solidFill>
                <a:schemeClr val="dk1"/>
              </a:solidFill>
              <a:latin typeface="Times New Roman"/>
              <a:ea typeface="Times New Roman"/>
              <a:cs typeface="Times New Roman"/>
              <a:sym typeface="Times New Roman"/>
            </a:endParaRPr>
          </a:p>
        </p:txBody>
      </p:sp>
      <p:sp>
        <p:nvSpPr>
          <p:cNvPr id="102" name="Google Shape;102;p18"/>
          <p:cNvSpPr txBox="1"/>
          <p:nvPr/>
        </p:nvSpPr>
        <p:spPr>
          <a:xfrm>
            <a:off x="2550750" y="448513"/>
            <a:ext cx="40425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Times New Roman"/>
                <a:ea typeface="Times New Roman"/>
                <a:cs typeface="Times New Roman"/>
                <a:sym typeface="Times New Roman"/>
              </a:rPr>
              <a:t>Identification</a:t>
            </a:r>
            <a:endParaRPr b="1">
              <a:solidFill>
                <a:schemeClr val="dk1"/>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As the National Coordinator for Critical Infrastructure Security and Resilience, CISA works with partners at every level to identify and manage risk to the cyber and physical infrastructure that Americans rely on every hour of every day(1). </a:t>
            </a:r>
            <a:endParaRPr sz="1300">
              <a:solidFill>
                <a:schemeClr val="dk2"/>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675" y="798600"/>
            <a:ext cx="12255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NSA</a:t>
            </a:r>
            <a:endParaRPr/>
          </a:p>
        </p:txBody>
      </p:sp>
      <p:pic>
        <p:nvPicPr>
          <p:cNvPr id="108" name="Google Shape;108;p19" title="NSA.png"/>
          <p:cNvPicPr preferRelativeResize="0"/>
          <p:nvPr/>
        </p:nvPicPr>
        <p:blipFill>
          <a:blip r:embed="rId3">
            <a:alphaModFix/>
          </a:blip>
          <a:stretch>
            <a:fillRect/>
          </a:stretch>
        </p:blipFill>
        <p:spPr>
          <a:xfrm>
            <a:off x="6711875" y="152400"/>
            <a:ext cx="2279724" cy="2282574"/>
          </a:xfrm>
          <a:prstGeom prst="rect">
            <a:avLst/>
          </a:prstGeom>
          <a:noFill/>
          <a:ln>
            <a:noFill/>
          </a:ln>
        </p:spPr>
      </p:pic>
      <p:sp>
        <p:nvSpPr>
          <p:cNvPr id="109" name="Google Shape;109;p19"/>
          <p:cNvSpPr txBox="1"/>
          <p:nvPr/>
        </p:nvSpPr>
        <p:spPr>
          <a:xfrm>
            <a:off x="2465850" y="2571750"/>
            <a:ext cx="42123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B1B1B"/>
                </a:solidFill>
                <a:latin typeface="Times New Roman"/>
                <a:ea typeface="Times New Roman"/>
                <a:cs typeface="Times New Roman"/>
                <a:sym typeface="Times New Roman"/>
              </a:rPr>
              <a:t>Role and </a:t>
            </a:r>
            <a:r>
              <a:rPr b="1" lang="en">
                <a:solidFill>
                  <a:srgbClr val="1B1B1B"/>
                </a:solidFill>
                <a:latin typeface="Times New Roman"/>
                <a:ea typeface="Times New Roman"/>
                <a:cs typeface="Times New Roman"/>
                <a:sym typeface="Times New Roman"/>
              </a:rPr>
              <a:t>Responsibilities</a:t>
            </a:r>
            <a:endParaRPr b="1">
              <a:solidFill>
                <a:srgbClr val="1B1B1B"/>
              </a:solidFill>
              <a:latin typeface="Times New Roman"/>
              <a:ea typeface="Times New Roman"/>
              <a:cs typeface="Times New Roman"/>
              <a:sym typeface="Times New Roman"/>
            </a:endParaRPr>
          </a:p>
          <a:p>
            <a:pPr indent="0" lvl="0" marL="0" rtl="0" algn="l">
              <a:spcBef>
                <a:spcPts val="0"/>
              </a:spcBef>
              <a:spcAft>
                <a:spcPts val="0"/>
              </a:spcAft>
              <a:buNone/>
            </a:pPr>
            <a:r>
              <a:t/>
            </a:r>
            <a:endParaRPr>
              <a:solidFill>
                <a:srgbClr val="1B1B1B"/>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1B1B1B"/>
                </a:solidFill>
                <a:latin typeface="Times New Roman"/>
                <a:ea typeface="Times New Roman"/>
                <a:cs typeface="Times New Roman"/>
                <a:sym typeface="Times New Roman"/>
              </a:rPr>
              <a:t>The NSA is primarily focused on foreign intelligence gathering and protecting U.S. national security systems (2).</a:t>
            </a:r>
            <a:endParaRPr>
              <a:solidFill>
                <a:srgbClr val="1B1B1B"/>
              </a:solidFill>
              <a:latin typeface="Times New Roman"/>
              <a:ea typeface="Times New Roman"/>
              <a:cs typeface="Times New Roman"/>
              <a:sym typeface="Times New Roman"/>
            </a:endParaRPr>
          </a:p>
        </p:txBody>
      </p:sp>
      <p:sp>
        <p:nvSpPr>
          <p:cNvPr id="110" name="Google Shape;110;p19"/>
          <p:cNvSpPr txBox="1"/>
          <p:nvPr/>
        </p:nvSpPr>
        <p:spPr>
          <a:xfrm>
            <a:off x="2550750" y="293188"/>
            <a:ext cx="40425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B1C1D"/>
                </a:solidFill>
                <a:latin typeface="Times New Roman"/>
                <a:ea typeface="Times New Roman"/>
                <a:cs typeface="Times New Roman"/>
                <a:sym typeface="Times New Roman"/>
              </a:rPr>
              <a:t>Identification</a:t>
            </a:r>
            <a:endParaRPr b="1">
              <a:solidFill>
                <a:srgbClr val="1B1C1D"/>
              </a:solidFill>
              <a:latin typeface="Times New Roman"/>
              <a:ea typeface="Times New Roman"/>
              <a:cs typeface="Times New Roman"/>
              <a:sym typeface="Times New Roman"/>
            </a:endParaRPr>
          </a:p>
          <a:p>
            <a:pPr indent="0" lvl="0" marL="0" rtl="0" algn="ctr">
              <a:spcBef>
                <a:spcPts val="0"/>
              </a:spcBef>
              <a:spcAft>
                <a:spcPts val="0"/>
              </a:spcAft>
              <a:buNone/>
            </a:pPr>
            <a:r>
              <a:t/>
            </a:r>
            <a:endParaRPr>
              <a:solidFill>
                <a:srgbClr val="1B1C1D"/>
              </a:solidFill>
              <a:latin typeface="Times New Roman"/>
              <a:ea typeface="Times New Roman"/>
              <a:cs typeface="Times New Roman"/>
              <a:sym typeface="Times New Roman"/>
            </a:endParaRPr>
          </a:p>
          <a:p>
            <a:pPr indent="0" lvl="0" marL="0" rtl="0" algn="ctr">
              <a:spcBef>
                <a:spcPts val="0"/>
              </a:spcBef>
              <a:spcAft>
                <a:spcPts val="0"/>
              </a:spcAft>
              <a:buNone/>
            </a:pPr>
            <a:r>
              <a:rPr lang="en">
                <a:solidFill>
                  <a:srgbClr val="1B1C1D"/>
                </a:solidFill>
                <a:latin typeface="Times New Roman"/>
                <a:ea typeface="Times New Roman"/>
                <a:cs typeface="Times New Roman"/>
                <a:sym typeface="Times New Roman"/>
              </a:rPr>
              <a:t>The National Security Agency/Central Security Service (NSA/CSS) leads the U.S. Government in cryptology that encompasses both signals intelligence (SIGINT) insights and cybersecurity products and services and enables computer network operations to gains decisive advantage for the nation and our allies(2).</a:t>
            </a:r>
            <a:endParaRPr>
              <a:solidFill>
                <a:srgbClr val="1B1C1D"/>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311675" y="798600"/>
            <a:ext cx="951900" cy="35463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FBI</a:t>
            </a:r>
            <a:endParaRPr/>
          </a:p>
        </p:txBody>
      </p:sp>
      <p:pic>
        <p:nvPicPr>
          <p:cNvPr id="116" name="Google Shape;116;p20" title="FBI.png"/>
          <p:cNvPicPr preferRelativeResize="0"/>
          <p:nvPr/>
        </p:nvPicPr>
        <p:blipFill>
          <a:blip r:embed="rId3">
            <a:alphaModFix/>
          </a:blip>
          <a:stretch>
            <a:fillRect/>
          </a:stretch>
        </p:blipFill>
        <p:spPr>
          <a:xfrm>
            <a:off x="6711875" y="152400"/>
            <a:ext cx="2114550" cy="2162175"/>
          </a:xfrm>
          <a:prstGeom prst="rect">
            <a:avLst/>
          </a:prstGeom>
          <a:noFill/>
          <a:ln>
            <a:noFill/>
          </a:ln>
        </p:spPr>
      </p:pic>
      <p:sp>
        <p:nvSpPr>
          <p:cNvPr id="117" name="Google Shape;117;p20"/>
          <p:cNvSpPr txBox="1"/>
          <p:nvPr/>
        </p:nvSpPr>
        <p:spPr>
          <a:xfrm>
            <a:off x="2550750" y="2571750"/>
            <a:ext cx="4042500" cy="1262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B1C1D"/>
                </a:solidFill>
                <a:latin typeface="Times New Roman"/>
                <a:ea typeface="Times New Roman"/>
                <a:cs typeface="Times New Roman"/>
                <a:sym typeface="Times New Roman"/>
              </a:rPr>
              <a:t>Role and Responsibilities</a:t>
            </a:r>
            <a:endParaRPr b="1">
              <a:solidFill>
                <a:srgbClr val="1B1C1D"/>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rgbClr val="1B1C1D"/>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1B1C1D"/>
                </a:solidFill>
                <a:latin typeface="Times New Roman"/>
                <a:ea typeface="Times New Roman"/>
                <a:cs typeface="Times New Roman"/>
                <a:sym typeface="Times New Roman"/>
              </a:rPr>
              <a:t>The FBI is the primary federal law enforcement agency responsible for investigating cybercrime within the United States (3).</a:t>
            </a:r>
            <a:endParaRPr>
              <a:solidFill>
                <a:srgbClr val="1B1C1D"/>
              </a:solidFill>
              <a:latin typeface="Times New Roman"/>
              <a:ea typeface="Times New Roman"/>
              <a:cs typeface="Times New Roman"/>
              <a:sym typeface="Times New Roman"/>
            </a:endParaRPr>
          </a:p>
        </p:txBody>
      </p:sp>
      <p:sp>
        <p:nvSpPr>
          <p:cNvPr id="118" name="Google Shape;118;p20"/>
          <p:cNvSpPr txBox="1"/>
          <p:nvPr/>
        </p:nvSpPr>
        <p:spPr>
          <a:xfrm>
            <a:off x="2550750" y="405975"/>
            <a:ext cx="40425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B1C1D"/>
                </a:solidFill>
                <a:latin typeface="Times New Roman"/>
                <a:ea typeface="Times New Roman"/>
                <a:cs typeface="Times New Roman"/>
                <a:sym typeface="Times New Roman"/>
              </a:rPr>
              <a:t>Identification</a:t>
            </a:r>
            <a:endParaRPr b="1">
              <a:solidFill>
                <a:srgbClr val="1B1C1D"/>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rgbClr val="1B1C1D"/>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1B1C1D"/>
                </a:solidFill>
                <a:latin typeface="Times New Roman"/>
                <a:ea typeface="Times New Roman"/>
                <a:cs typeface="Times New Roman"/>
                <a:sym typeface="Times New Roman"/>
              </a:rPr>
              <a:t>The Federal Bureau of Investigation prioritizes helping protect citizens, children, communities, and businesses from dangerous threats facing the nation - from international and domestic terrorists to spies on U.S. soil, from cyber </a:t>
            </a:r>
            <a:r>
              <a:rPr lang="en">
                <a:solidFill>
                  <a:srgbClr val="1B1C1D"/>
                </a:solidFill>
                <a:latin typeface="Times New Roman"/>
                <a:ea typeface="Times New Roman"/>
                <a:cs typeface="Times New Roman"/>
                <a:sym typeface="Times New Roman"/>
              </a:rPr>
              <a:t>villains</a:t>
            </a:r>
            <a:r>
              <a:rPr lang="en">
                <a:solidFill>
                  <a:srgbClr val="1B1C1D"/>
                </a:solidFill>
                <a:latin typeface="Times New Roman"/>
                <a:ea typeface="Times New Roman"/>
                <a:cs typeface="Times New Roman"/>
                <a:sym typeface="Times New Roman"/>
              </a:rPr>
              <a:t> to corrupt government officials, from mobsters to violent street gangs, from child predators to serial killers(3).</a:t>
            </a:r>
            <a:endParaRPr>
              <a:solidFill>
                <a:srgbClr val="1B1C1D"/>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1749000" y="699875"/>
            <a:ext cx="3828000" cy="1130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latin typeface="Times New Roman"/>
                <a:ea typeface="Times New Roman"/>
                <a:cs typeface="Times New Roman"/>
                <a:sym typeface="Times New Roman"/>
              </a:rPr>
              <a:t>USCYBERCOM</a:t>
            </a:r>
            <a:endParaRPr>
              <a:latin typeface="Times New Roman"/>
              <a:ea typeface="Times New Roman"/>
              <a:cs typeface="Times New Roman"/>
              <a:sym typeface="Times New Roman"/>
            </a:endParaRPr>
          </a:p>
        </p:txBody>
      </p:sp>
      <p:pic>
        <p:nvPicPr>
          <p:cNvPr id="124" name="Google Shape;124;p21" title="US Cybercom.png"/>
          <p:cNvPicPr preferRelativeResize="0"/>
          <p:nvPr/>
        </p:nvPicPr>
        <p:blipFill>
          <a:blip r:embed="rId3">
            <a:alphaModFix/>
          </a:blip>
          <a:stretch>
            <a:fillRect/>
          </a:stretch>
        </p:blipFill>
        <p:spPr>
          <a:xfrm>
            <a:off x="6711875" y="152400"/>
            <a:ext cx="2279726" cy="2225040"/>
          </a:xfrm>
          <a:prstGeom prst="rect">
            <a:avLst/>
          </a:prstGeom>
          <a:noFill/>
          <a:ln>
            <a:noFill/>
          </a:ln>
        </p:spPr>
      </p:pic>
      <p:sp>
        <p:nvSpPr>
          <p:cNvPr id="125" name="Google Shape;125;p21"/>
          <p:cNvSpPr txBox="1"/>
          <p:nvPr/>
        </p:nvSpPr>
        <p:spPr>
          <a:xfrm>
            <a:off x="829775" y="3256950"/>
            <a:ext cx="5453400" cy="1046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B1B1B"/>
                </a:solidFill>
                <a:latin typeface="Times New Roman"/>
                <a:ea typeface="Times New Roman"/>
                <a:cs typeface="Times New Roman"/>
                <a:sym typeface="Times New Roman"/>
              </a:rPr>
              <a:t>Role and Responsibilities</a:t>
            </a:r>
            <a:endParaRPr b="1">
              <a:solidFill>
                <a:srgbClr val="1B1B1B"/>
              </a:solidFill>
              <a:latin typeface="Times New Roman"/>
              <a:ea typeface="Times New Roman"/>
              <a:cs typeface="Times New Roman"/>
              <a:sym typeface="Times New Roman"/>
            </a:endParaRPr>
          </a:p>
          <a:p>
            <a:pPr indent="0" lvl="0" marL="0" rtl="0" algn="ctr">
              <a:spcBef>
                <a:spcPts val="0"/>
              </a:spcBef>
              <a:spcAft>
                <a:spcPts val="0"/>
              </a:spcAft>
              <a:buNone/>
            </a:pPr>
            <a:r>
              <a:t/>
            </a:r>
            <a:endParaRPr b="1">
              <a:solidFill>
                <a:srgbClr val="1B1B1B"/>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1B1B1B"/>
                </a:solidFill>
                <a:latin typeface="Times New Roman"/>
                <a:ea typeface="Times New Roman"/>
                <a:cs typeface="Times New Roman"/>
                <a:sym typeface="Times New Roman"/>
              </a:rPr>
              <a:t>USCYBERCOM is a sub-unified command of the U.S. </a:t>
            </a:r>
            <a:r>
              <a:rPr lang="en">
                <a:solidFill>
                  <a:srgbClr val="1B1B1B"/>
                </a:solidFill>
                <a:latin typeface="Times New Roman"/>
                <a:ea typeface="Times New Roman"/>
                <a:cs typeface="Times New Roman"/>
                <a:sym typeface="Times New Roman"/>
              </a:rPr>
              <a:t>Department</a:t>
            </a:r>
            <a:r>
              <a:rPr lang="en">
                <a:solidFill>
                  <a:srgbClr val="1B1B1B"/>
                </a:solidFill>
                <a:latin typeface="Times New Roman"/>
                <a:ea typeface="Times New Roman"/>
                <a:cs typeface="Times New Roman"/>
                <a:sym typeface="Times New Roman"/>
              </a:rPr>
              <a:t> of Defense responsible for military cyberspace operations </a:t>
            </a:r>
            <a:r>
              <a:rPr lang="en">
                <a:solidFill>
                  <a:srgbClr val="1B1B1B"/>
                </a:solidFill>
                <a:latin typeface="Times New Roman"/>
                <a:ea typeface="Times New Roman"/>
                <a:cs typeface="Times New Roman"/>
                <a:sym typeface="Times New Roman"/>
              </a:rPr>
              <a:t>(4)</a:t>
            </a:r>
            <a:r>
              <a:rPr lang="en">
                <a:solidFill>
                  <a:srgbClr val="1B1B1B"/>
                </a:solidFill>
                <a:latin typeface="Times New Roman"/>
                <a:ea typeface="Times New Roman"/>
                <a:cs typeface="Times New Roman"/>
                <a:sym typeface="Times New Roman"/>
              </a:rPr>
              <a:t>. </a:t>
            </a:r>
            <a:endParaRPr>
              <a:solidFill>
                <a:srgbClr val="1B1B1B"/>
              </a:solidFill>
              <a:latin typeface="Times New Roman"/>
              <a:ea typeface="Times New Roman"/>
              <a:cs typeface="Times New Roman"/>
              <a:sym typeface="Times New Roman"/>
            </a:endParaRPr>
          </a:p>
        </p:txBody>
      </p:sp>
      <p:sp>
        <p:nvSpPr>
          <p:cNvPr id="126" name="Google Shape;126;p21"/>
          <p:cNvSpPr txBox="1"/>
          <p:nvPr/>
        </p:nvSpPr>
        <p:spPr>
          <a:xfrm>
            <a:off x="737975" y="1563750"/>
            <a:ext cx="59739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rgbClr val="1B1B1B"/>
                </a:solidFill>
                <a:latin typeface="Times New Roman"/>
                <a:ea typeface="Times New Roman"/>
                <a:cs typeface="Times New Roman"/>
                <a:sym typeface="Times New Roman"/>
              </a:rPr>
              <a:t>Identification</a:t>
            </a:r>
            <a:endParaRPr b="1">
              <a:solidFill>
                <a:srgbClr val="1B1B1B"/>
              </a:solidFill>
              <a:latin typeface="Times New Roman"/>
              <a:ea typeface="Times New Roman"/>
              <a:cs typeface="Times New Roman"/>
              <a:sym typeface="Times New Roman"/>
            </a:endParaRPr>
          </a:p>
          <a:p>
            <a:pPr indent="0" lvl="0" marL="0" rtl="0" algn="ctr">
              <a:spcBef>
                <a:spcPts val="0"/>
              </a:spcBef>
              <a:spcAft>
                <a:spcPts val="0"/>
              </a:spcAft>
              <a:buNone/>
            </a:pPr>
            <a:r>
              <a:t/>
            </a:r>
            <a:endParaRPr>
              <a:solidFill>
                <a:srgbClr val="1B1B1B"/>
              </a:solidFill>
              <a:latin typeface="Times New Roman"/>
              <a:ea typeface="Times New Roman"/>
              <a:cs typeface="Times New Roman"/>
              <a:sym typeface="Times New Roman"/>
            </a:endParaRPr>
          </a:p>
          <a:p>
            <a:pPr indent="0" lvl="0" marL="0" rtl="0" algn="l">
              <a:spcBef>
                <a:spcPts val="0"/>
              </a:spcBef>
              <a:spcAft>
                <a:spcPts val="0"/>
              </a:spcAft>
              <a:buNone/>
            </a:pPr>
            <a:r>
              <a:rPr lang="en">
                <a:solidFill>
                  <a:srgbClr val="1B1B1B"/>
                </a:solidFill>
                <a:latin typeface="Times New Roman"/>
                <a:ea typeface="Times New Roman"/>
                <a:cs typeface="Times New Roman"/>
                <a:sym typeface="Times New Roman"/>
              </a:rPr>
              <a:t>The United States Cyber Command (USCYBERCOM), the nation’s unified combatant command for the cyberspace domain (4). The Command has three main focus areas: Defending DODIN, providing support to combatant for execution of their missions around the world, and strengthening our nation’s ability to withstand and respond to cyber attack (4).</a:t>
            </a:r>
            <a:endParaRPr>
              <a:solidFill>
                <a:srgbClr val="1B1B1B"/>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